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  <p:sldMasterId id="2147483656" r:id="rId2"/>
  </p:sldMasterIdLst>
  <p:notesMasterIdLst>
    <p:notesMasterId r:id="rId18"/>
  </p:notesMasterIdLst>
  <p:handoutMasterIdLst>
    <p:handoutMasterId r:id="rId19"/>
  </p:handoutMasterIdLst>
  <p:sldIdLst>
    <p:sldId id="262" r:id="rId3"/>
    <p:sldId id="260" r:id="rId4"/>
    <p:sldId id="257" r:id="rId5"/>
    <p:sldId id="277" r:id="rId6"/>
    <p:sldId id="278" r:id="rId7"/>
    <p:sldId id="279" r:id="rId8"/>
    <p:sldId id="280" r:id="rId9"/>
    <p:sldId id="282" r:id="rId10"/>
    <p:sldId id="281" r:id="rId11"/>
    <p:sldId id="283" r:id="rId12"/>
    <p:sldId id="285" r:id="rId13"/>
    <p:sldId id="286" r:id="rId14"/>
    <p:sldId id="284" r:id="rId15"/>
    <p:sldId id="276" r:id="rId16"/>
    <p:sldId id="263" r:id="rId17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499"/>
    <a:srgbClr val="933A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28"/>
    <p:restoredTop sz="94694"/>
  </p:normalViewPr>
  <p:slideViewPr>
    <p:cSldViewPr snapToGrid="0" snapToObjects="1" showGuides="1">
      <p:cViewPr varScale="1">
        <p:scale>
          <a:sx n="125" d="100"/>
          <a:sy n="125" d="100"/>
        </p:scale>
        <p:origin x="102" y="240"/>
      </p:cViewPr>
      <p:guideLst>
        <p:guide orient="horz" pos="2137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A7E84B11-8086-A046-B6B7-F7A9DB5EA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AE5F8304-EF8E-7A48-A3EC-256BB4EB24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0746FA-9F78-5A43-BFD1-03D27A7F3C92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CE85A97-9D2F-A74D-874B-B462CB8C63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CB02496D-CD03-4446-AD06-43B91E16884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CC9C5-FF55-F544-A6D3-2B14C7549CF4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3421827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0.gif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92D10F-BC7E-0545-A8D3-D708044527A6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cs-CZ"/>
              <a:t>Upravte styly předlohy textu.
Druhá úroveň
Třetí úroveň
Čtvrtá úroveň
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477E90-4C3A-1A40-BB34-28A95E688A1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5024213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0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64867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9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239051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924238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11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969084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989324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7D897E9-BC38-BB47-8EC0-73C42DD517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82602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76981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83763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9813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3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935681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18440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676500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6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97092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7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73267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477E90-4C3A-1A40-BB34-28A95E688A19}" type="slidenum">
              <a:rPr lang="cs-CZ" smtClean="0"/>
              <a:t>8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ED41B701-252D-F54C-946A-532BD86221F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73769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62F60A5-AF07-B541-AE6A-88569EB764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845" y="1122363"/>
            <a:ext cx="11807825" cy="2054225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72AB18D6-A597-8B4E-A383-BD55E7799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845" y="3602037"/>
            <a:ext cx="11797067" cy="2598737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můžete upravit styl předlohy.</a:t>
            </a:r>
            <a:endParaRPr lang="cs-CZ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EDE463D-611E-7641-BE67-E50FAADA5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AFFB-D433-B047-9BA8-E42A060EB3E7}" type="datetime3">
              <a:rPr lang="cs-CZ" smtClean="0"/>
              <a:t>24/09/20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1BC9F34-E144-0247-B652-197C07073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76199" y="6356349"/>
            <a:ext cx="9896625" cy="320377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C838B55-B834-7B40-AB95-C477904CC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53927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85BBB-390C-8746-8F6D-62B6435F2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52AC7-CCB6-7743-BA17-958390688A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7134D6-2490-5248-8BDE-DBC857FAD5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26196-17B1-8245-A58A-F8CFE5261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613EA-3698-4344-847F-E2367A8ED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666FBF-FFBF-9746-9924-D6ECC8F22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0720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015BE-E091-174E-9BC7-1C1BCA6DC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7750E-8FBE-E846-AB80-9F86414BC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21511B-D22A-1245-A98E-3D2AFE55B5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A5B39B-BFEB-134C-AB6F-4AB601CEDC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7821D6-D3D4-CF41-A511-5A5AC1081B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5C7EB4-86D6-B743-9954-71FAD9D04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C364A0-F572-C149-849B-B307CD8BE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F28744-8951-9A4F-A3AA-DD575AE0E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77922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71551-C6A2-6D44-9A81-20B0DFB75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6EF13A-BEDD-8D40-AC6C-A39969AD0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0FB4E8-8C55-204A-9573-634F389DE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9D78F-1EEB-F743-A9FB-1B91894CE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902057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72057-05C0-D143-BA44-BD676CD9C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3BE2FB-8405-5C4E-A05E-0DC323AF6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D6ECD-2072-7649-8717-F6947C571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12331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3C40A-3F5C-0E49-8F8F-6D9B29B5E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7F6FE-AE6D-AA46-B7E6-274E9FECE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F48ED1-3C22-CF4D-964F-6309C68D3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40880F-C387-A147-90BC-C25E5F37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54222-DA1D-5942-8C32-925C8CDD7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80EA64-309A-514C-86EA-FAFE50441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749014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8B0C9-7B40-FA40-987F-51603A9D3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E2F6F5-7F35-EB4D-A1EC-863E7E34CA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2E35B1-C2B0-4D4B-943E-DEB98AAF20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6A77F-094E-5646-B960-EB9F6F152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CD75F-2872-9748-8FDD-854012C2F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6C3EB-745B-034B-8C75-CEC8F7C64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97806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499B7-157B-F045-9923-D12EED65E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47F9E-6176-9946-A28B-E20C2D515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D7A46-18AB-7B43-B05D-7EC3E7A08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A48DC-3CD9-9542-B18D-D6CC3077A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FA9E0-9FA1-6145-9530-79E7D73F3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685021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634EEB-BD8A-2044-8B35-C5AE56E514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A23D1-7F69-7E47-A6BD-BB612A4E4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D427B6-FD45-B74E-996A-99BB45FE3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53127-1CB8-1D46-8EE1-22CBD5420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FF5BE-5006-9542-9F89-C97DC7BD8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51431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5C6A7C0-0649-6040-A91B-A51D8870E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A670A8E-FAF4-EB48-A95A-5A580126D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1600"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65CAB9C-0386-8B4F-99ED-91992F801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CE2BD-95EA-854F-BAB8-0CF99DE8AA7D}" type="datetime3">
              <a:rPr lang="cs-CZ" smtClean="0"/>
              <a:t>24/09/20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733C643-BAC6-384B-8391-4C4A373E6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6349"/>
            <a:ext cx="9937749" cy="309266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E1B1056-E9A4-E849-AFE0-99640ED4F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58123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9501A35-F9F4-C746-910A-0AB6C44A2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593868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E501E6E-0516-434B-9AFD-79C0FAE7D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807746"/>
            <a:ext cx="11796416" cy="337790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1AAA1F3-AAB7-A046-B5C1-7E0FED02F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E6486-B92A-5D40-B65E-EA3DE825AE5B}" type="datetime3">
              <a:rPr lang="cs-CZ" smtClean="0"/>
              <a:t>24/09/20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7E67D82-BA89-E943-BE3E-6FD326C11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47011"/>
            <a:ext cx="9937749" cy="318604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35E7D21-DA7F-BC4B-ADBF-66F03AA08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380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FE10C0C-49DB-714B-8253-3919EEAB2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9716" cy="1021977"/>
          </a:xfrm>
        </p:spPr>
        <p:txBody>
          <a:bodyPr/>
          <a:lstStyle>
            <a:lvl1pPr>
              <a:defRPr sz="36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AE45FF5-CFF7-BC4B-BE44-7DE11320BA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2846" y="2162287"/>
            <a:ext cx="5785204" cy="4014676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E0186BD-CCF8-814D-8F98-56078DF4C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49" y="2162285"/>
            <a:ext cx="5795963" cy="403849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0C9FC7B-3212-0C45-8BA4-BD25FC408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2B60A-F8EB-A649-BA02-2207FB45044B}" type="datetime3">
              <a:rPr lang="cs-CZ" smtClean="0"/>
              <a:t>24/09/20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B71C6E2-9DD7-8649-B049-1FBCF5CC8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2876"/>
            <a:ext cx="9937749" cy="312739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AD2E780-8CA4-694B-B7E2-70742E384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0434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9E3C6D-02AA-BD44-84A9-B919C331D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cs-CZ" smtClean="0"/>
              <a:t>Kliknutím lze upravit styl.</a:t>
            </a:r>
            <a:endParaRPr lang="cs-CZ" dirty="0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3315A8E6-4C0A-AA4C-9079-37AC28721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6160E-3D53-D847-9A74-1C37BCEA757F}" type="datetime3">
              <a:rPr lang="cs-CZ" smtClean="0"/>
              <a:t>24/09/20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8BB6F38-4D44-9840-89C1-FF42C22B0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2876"/>
            <a:ext cx="9937749" cy="312739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203DEF9F-619E-514F-B49B-61758FC00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52448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7414C914-950A-7942-B0E9-3FEB6F7F3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BDC4E-A034-0F4F-963D-96AE1C40BED7}" type="datetime3">
              <a:rPr lang="cs-CZ" smtClean="0"/>
              <a:t>24/09/20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0DCF0096-0579-6045-8D0F-A71D64397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35075" y="6356349"/>
            <a:ext cx="9937749" cy="309266"/>
          </a:xfrm>
          <a:prstGeom prst="rect">
            <a:avLst/>
          </a:prstGeom>
        </p:spPr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0E670FDF-F365-974E-B39A-0DEC9CD46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9708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8A41D-18F5-2B4E-BE99-D6457D846C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0582C-01B7-3F42-AD28-9B7DF4DD5F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C3A37-4F77-534E-9AF3-D82BFE15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DCCB8-70AD-574C-9AA9-B02DA9D9D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3117F-487E-494C-9FA1-CB037C2CB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59165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56EA4-94EE-9E4C-9451-0C053C35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0C682-265E-EE41-A540-118A3A390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DCE98-8002-BC4F-85CF-80F1678C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00820-F6DD-5A4F-80F7-CAC42703D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03D53-E799-BF42-83F0-6B6D5E020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04107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2D3AB-3AE5-6C49-B89B-0B3333B9A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51D72-6450-1245-B950-D14EEE9BC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A13D4-2C24-4B4C-A527-271234776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6D41A-5F70-D542-B768-4CA673DB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84A22-3709-7E43-ADD3-04B31F1D2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1223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E6D6CC12-ACA0-634F-80C9-398209300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 dirty="0"/>
              <a:t>Nadpis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7F40DBE-8FC7-7448-B1A4-0F1683F3C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294" y="2229316"/>
            <a:ext cx="11798619" cy="39739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cs-CZ" dirty="0"/>
              <a:t>Upravte styly předlohy textu.
Druhá úroveň
Třetí úroveň
Čtvrtá úroveň
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6F516F3-F99B-5944-9236-CEAA13395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03497" y="6356350"/>
            <a:ext cx="926054" cy="3127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D0002-C91F-8548-89A7-9BF65FF7DADF}" type="datetime3">
              <a:rPr lang="cs-CZ" smtClean="0"/>
              <a:t>24/09/20</a:t>
            </a:fld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6D98F16-2029-8D49-91DD-2C737D88D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2213" y="6356349"/>
            <a:ext cx="612775" cy="3127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44BAA-1A06-B141-8215-9D88CF6A7203}" type="slidenum">
              <a:rPr lang="cs-CZ" smtClean="0"/>
              <a:pPr/>
              <a:t>‹#›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6ECB6-BE35-5F47-9527-63BD8453A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pic>
        <p:nvPicPr>
          <p:cNvPr id="117" name="Obrázek 116" descr="Obsah obrázku objekt, hodiny, interiér&#10;&#10;&#10;&#10;Popis se vygeneroval automaticky.">
            <a:extLst>
              <a:ext uri="{FF2B5EF4-FFF2-40B4-BE49-F238E27FC236}">
                <a16:creationId xmlns:a16="http://schemas.microsoft.com/office/drawing/2014/main" id="{F769A674-0C2E-6F4A-9D0D-18FAA4C606C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00196" y="227013"/>
            <a:ext cx="63373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05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273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19" userDrawn="1">
          <p15:clr>
            <a:srgbClr val="F26B43"/>
          </p15:clr>
        </p15:guide>
        <p15:guide id="4" orient="horz" pos="4201" userDrawn="1">
          <p15:clr>
            <a:srgbClr val="F26B43"/>
          </p15:clr>
        </p15:guide>
        <p15:guide id="5" pos="121" userDrawn="1">
          <p15:clr>
            <a:srgbClr val="F26B43"/>
          </p15:clr>
        </p15:guide>
        <p15:guide id="6" pos="7559" userDrawn="1">
          <p15:clr>
            <a:srgbClr val="F26B43"/>
          </p15:clr>
        </p15:guide>
        <p15:guide id="7" pos="3772" userDrawn="1">
          <p15:clr>
            <a:srgbClr val="F26B43"/>
          </p15:clr>
        </p15:guide>
        <p15:guide id="8" pos="3908" userDrawn="1">
          <p15:clr>
            <a:srgbClr val="F26B43"/>
          </p15:clr>
        </p15:guide>
        <p15:guide id="9" orient="horz" pos="2001" userDrawn="1">
          <p15:clr>
            <a:srgbClr val="F26B43"/>
          </p15:clr>
        </p15:guide>
        <p15:guide id="10" pos="7151" userDrawn="1">
          <p15:clr>
            <a:srgbClr val="F26B43"/>
          </p15:clr>
        </p15:guide>
        <p15:guide id="11" pos="7038" userDrawn="1">
          <p15:clr>
            <a:srgbClr val="F26B43"/>
          </p15:clr>
        </p15:guide>
        <p15:guide id="12" orient="horz" pos="3997" userDrawn="1">
          <p15:clr>
            <a:srgbClr val="F26B43"/>
          </p15:clr>
        </p15:guide>
        <p15:guide id="13" pos="3659" userDrawn="1">
          <p15:clr>
            <a:srgbClr val="F26B43"/>
          </p15:clr>
        </p15:guide>
        <p15:guide id="14" orient="horz" pos="2432" userDrawn="1">
          <p15:clr>
            <a:srgbClr val="F26B43"/>
          </p15:clr>
        </p15:guide>
        <p15:guide id="15" orient="horz" pos="3906" userDrawn="1">
          <p15:clr>
            <a:srgbClr val="F26B43"/>
          </p15:clr>
        </p15:guide>
        <p15:guide id="16" orient="horz" pos="527" userDrawn="1">
          <p15:clr>
            <a:srgbClr val="F26B43"/>
          </p15:clr>
        </p15:guide>
        <p15:guide id="17" orient="horz" pos="663" userDrawn="1">
          <p15:clr>
            <a:srgbClr val="F26B43"/>
          </p15:clr>
        </p15:guide>
        <p15:guide id="18" pos="710" userDrawn="1">
          <p15:clr>
            <a:srgbClr val="F26B43"/>
          </p15:clr>
        </p15:guide>
        <p15:guide id="19" pos="778" userDrawn="1">
          <p15:clr>
            <a:srgbClr val="F26B43"/>
          </p15:clr>
        </p15:guide>
        <p15:guide id="20" orient="horz" pos="14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22C198-AF9F-0A41-9A82-28EC7DDD7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5F5F5-E124-A54B-9981-D7FA5E3DE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942D7-B669-9940-B52D-60CF522EFE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7BC748-752E-9E47-952B-1B6B12A8FBCB}" type="datetimeFigureOut">
              <a:rPr lang="cs-CZ" smtClean="0"/>
              <a:t>24.09.2020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2DEF7-65E0-8647-8D41-57980F1E5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E33C7-0C21-634B-9232-89AED6692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BBC17-8541-E34F-8869-9598F72269D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09919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gif"/><Relationship Id="rId5" Type="http://schemas.openxmlformats.org/officeDocument/2006/relationships/image" Target="../media/image20.gif"/><Relationship Id="rId4" Type="http://schemas.openxmlformats.org/officeDocument/2006/relationships/image" Target="../media/image19.gif"/><Relationship Id="rId9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15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>
            <a:extLst>
              <a:ext uri="{FF2B5EF4-FFF2-40B4-BE49-F238E27FC236}">
                <a16:creationId xmlns:a16="http://schemas.microsoft.com/office/drawing/2014/main" id="{31BD6DA5-9406-D149-A9F0-945994702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500" y="6156960"/>
            <a:ext cx="1651000" cy="190500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8AA61AF7-0A68-1346-8A03-3E8C31A1B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899340"/>
            <a:ext cx="5334000" cy="1117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7B8831-8F35-FF42-902D-9F4408DAA2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6650" y="2748070"/>
            <a:ext cx="73787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575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Hill Climbing – Behavior</a:t>
            </a:r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9</a:t>
            </a:fld>
            <a:endParaRPr lang="cs-CZ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ovéPole 2"/>
              <p:cNvSpPr txBox="1"/>
              <p:nvPr/>
            </p:nvSpPr>
            <p:spPr>
              <a:xfrm>
                <a:off x="365760" y="2232660"/>
                <a:ext cx="4991260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Algorithm often stacks in the local extreme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premature convergence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There is no mechanism how to get out of the local extreme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b="1" dirty="0" smtClean="0"/>
                  <a:t>Solution:</a:t>
                </a:r>
                <a:r>
                  <a:rPr lang="en-US" dirty="0" smtClean="0"/>
                  <a:t> </a:t>
                </a:r>
                <a:r>
                  <a:rPr lang="en-GB" dirty="0" err="1" smtClean="0"/>
                  <a:t>Tabu</a:t>
                </a:r>
                <a:r>
                  <a:rPr lang="en-GB" dirty="0" smtClean="0"/>
                  <a:t> Search algorithm using a front of forbidden solutions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More </a:t>
                </a:r>
                <a:r>
                  <a:rPr lang="en-US" dirty="0" err="1" smtClean="0"/>
                  <a:t>neighbours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higher number of objective function evaluations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 smtClean="0"/>
                  <a:t> longer time of calculation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endParaRPr lang="cs-CZ" dirty="0"/>
              </a:p>
            </p:txBody>
          </p:sp>
        </mc:Choice>
        <mc:Fallback>
          <p:sp>
            <p:nvSpPr>
              <p:cNvPr id="3" name="TextovéPol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760" y="2232660"/>
                <a:ext cx="4991260" cy="3970318"/>
              </a:xfrm>
              <a:prstGeom prst="rect">
                <a:avLst/>
              </a:prstGeom>
              <a:blipFill>
                <a:blip r:embed="rId3"/>
                <a:stretch>
                  <a:fillRect l="-733" t="-767" r="-244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Volný tvar 7"/>
          <p:cNvSpPr/>
          <p:nvPr/>
        </p:nvSpPr>
        <p:spPr>
          <a:xfrm>
            <a:off x="6623368" y="1738492"/>
            <a:ext cx="4838700" cy="3939762"/>
          </a:xfrm>
          <a:custGeom>
            <a:avLst/>
            <a:gdLst>
              <a:gd name="connsiteX0" fmla="*/ 0 w 4838700"/>
              <a:gd name="connsiteY0" fmla="*/ 3939762 h 3939762"/>
              <a:gd name="connsiteX1" fmla="*/ 1828800 w 4838700"/>
              <a:gd name="connsiteY1" fmla="*/ 2126202 h 3939762"/>
              <a:gd name="connsiteX2" fmla="*/ 3124200 w 4838700"/>
              <a:gd name="connsiteY2" fmla="*/ 3215862 h 3939762"/>
              <a:gd name="connsiteX3" fmla="*/ 4152900 w 4838700"/>
              <a:gd name="connsiteY3" fmla="*/ 198342 h 3939762"/>
              <a:gd name="connsiteX4" fmla="*/ 4693920 w 4838700"/>
              <a:gd name="connsiteY4" fmla="*/ 404082 h 3939762"/>
              <a:gd name="connsiteX5" fmla="*/ 4792980 w 4838700"/>
              <a:gd name="connsiteY5" fmla="*/ 1341342 h 3939762"/>
              <a:gd name="connsiteX6" fmla="*/ 4838700 w 4838700"/>
              <a:gd name="connsiteY6" fmla="*/ 1440402 h 39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38700" h="3939762">
                <a:moveTo>
                  <a:pt x="0" y="3939762"/>
                </a:moveTo>
                <a:cubicBezTo>
                  <a:pt x="654050" y="3093307"/>
                  <a:pt x="1308100" y="2246852"/>
                  <a:pt x="1828800" y="2126202"/>
                </a:cubicBezTo>
                <a:cubicBezTo>
                  <a:pt x="2349500" y="2005552"/>
                  <a:pt x="2736850" y="3537172"/>
                  <a:pt x="3124200" y="3215862"/>
                </a:cubicBezTo>
                <a:cubicBezTo>
                  <a:pt x="3511550" y="2894552"/>
                  <a:pt x="3891280" y="666972"/>
                  <a:pt x="4152900" y="198342"/>
                </a:cubicBezTo>
                <a:cubicBezTo>
                  <a:pt x="4414520" y="-270288"/>
                  <a:pt x="4587240" y="213582"/>
                  <a:pt x="4693920" y="404082"/>
                </a:cubicBezTo>
                <a:cubicBezTo>
                  <a:pt x="4800600" y="594582"/>
                  <a:pt x="4768850" y="1168622"/>
                  <a:pt x="4792980" y="1341342"/>
                </a:cubicBezTo>
                <a:cubicBezTo>
                  <a:pt x="4817110" y="1514062"/>
                  <a:pt x="4827905" y="1477232"/>
                  <a:pt x="4838700" y="144040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6" name="TextovéPole 25"/>
          <p:cNvSpPr txBox="1"/>
          <p:nvPr/>
        </p:nvSpPr>
        <p:spPr>
          <a:xfrm>
            <a:off x="7946473" y="2731818"/>
            <a:ext cx="12099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Local extreme</a:t>
            </a:r>
            <a:endParaRPr lang="cs-CZ" sz="1400" dirty="0"/>
          </a:p>
        </p:txBody>
      </p:sp>
      <p:sp>
        <p:nvSpPr>
          <p:cNvPr id="38" name="TextovéPole 37"/>
          <p:cNvSpPr txBox="1"/>
          <p:nvPr/>
        </p:nvSpPr>
        <p:spPr>
          <a:xfrm>
            <a:off x="10292397" y="1118198"/>
            <a:ext cx="1391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Global extreme</a:t>
            </a:r>
            <a:endParaRPr lang="cs-CZ" sz="1400" dirty="0"/>
          </a:p>
        </p:txBody>
      </p:sp>
      <p:cxnSp>
        <p:nvCxnSpPr>
          <p:cNvPr id="40" name="Přímá spojnice se šipkou 39"/>
          <p:cNvCxnSpPr/>
          <p:nvPr/>
        </p:nvCxnSpPr>
        <p:spPr>
          <a:xfrm>
            <a:off x="10988040" y="1427852"/>
            <a:ext cx="0" cy="3087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ál 42"/>
          <p:cNvSpPr/>
          <p:nvPr/>
        </p:nvSpPr>
        <p:spPr>
          <a:xfrm>
            <a:off x="6544152" y="5586814"/>
            <a:ext cx="158432" cy="1447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4" name="TextovéPole 43"/>
          <p:cNvSpPr txBox="1"/>
          <p:nvPr/>
        </p:nvSpPr>
        <p:spPr>
          <a:xfrm>
            <a:off x="7329012" y="5505315"/>
            <a:ext cx="13455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Actual solution</a:t>
            </a:r>
            <a:endParaRPr lang="cs-CZ" sz="1400" dirty="0"/>
          </a:p>
        </p:txBody>
      </p:sp>
      <p:cxnSp>
        <p:nvCxnSpPr>
          <p:cNvPr id="46" name="Přímá spojnice se šipkou 45"/>
          <p:cNvCxnSpPr>
            <a:stCxn id="44" idx="1"/>
            <a:endCxn id="43" idx="6"/>
          </p:cNvCxnSpPr>
          <p:nvPr/>
        </p:nvCxnSpPr>
        <p:spPr>
          <a:xfrm flipH="1">
            <a:off x="6702584" y="5659204"/>
            <a:ext cx="6264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ál 46"/>
          <p:cNvSpPr/>
          <p:nvPr/>
        </p:nvSpPr>
        <p:spPr>
          <a:xfrm>
            <a:off x="6069960" y="5087703"/>
            <a:ext cx="1106816" cy="1143000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8" name="TextovéPole 47"/>
          <p:cNvSpPr txBox="1"/>
          <p:nvPr/>
        </p:nvSpPr>
        <p:spPr>
          <a:xfrm>
            <a:off x="5950586" y="4254593"/>
            <a:ext cx="13455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Actual solution neighborhood</a:t>
            </a:r>
            <a:endParaRPr lang="cs-CZ" sz="1400" dirty="0"/>
          </a:p>
        </p:txBody>
      </p:sp>
      <p:cxnSp>
        <p:nvCxnSpPr>
          <p:cNvPr id="50" name="Přímá spojnice se šipkou 49"/>
          <p:cNvCxnSpPr>
            <a:stCxn id="48" idx="2"/>
            <a:endCxn id="47" idx="0"/>
          </p:cNvCxnSpPr>
          <p:nvPr/>
        </p:nvCxnSpPr>
        <p:spPr>
          <a:xfrm>
            <a:off x="6623368" y="4777813"/>
            <a:ext cx="0" cy="309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ál 51"/>
          <p:cNvSpPr/>
          <p:nvPr/>
        </p:nvSpPr>
        <p:spPr>
          <a:xfrm>
            <a:off x="6721397" y="5463791"/>
            <a:ext cx="58738" cy="685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3" name="Ovál 52"/>
          <p:cNvSpPr/>
          <p:nvPr/>
        </p:nvSpPr>
        <p:spPr>
          <a:xfrm>
            <a:off x="6917455" y="5219461"/>
            <a:ext cx="58738" cy="685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4" name="TextovéPole 53"/>
          <p:cNvSpPr txBox="1"/>
          <p:nvPr/>
        </p:nvSpPr>
        <p:spPr>
          <a:xfrm>
            <a:off x="7328699" y="5099862"/>
            <a:ext cx="121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Best neighbor</a:t>
            </a:r>
            <a:endParaRPr lang="cs-CZ" sz="1400" dirty="0"/>
          </a:p>
        </p:txBody>
      </p:sp>
      <p:cxnSp>
        <p:nvCxnSpPr>
          <p:cNvPr id="56" name="Přímá spojnice se šipkou 55"/>
          <p:cNvCxnSpPr>
            <a:stCxn id="54" idx="1"/>
            <a:endCxn id="53" idx="6"/>
          </p:cNvCxnSpPr>
          <p:nvPr/>
        </p:nvCxnSpPr>
        <p:spPr>
          <a:xfrm flipH="1">
            <a:off x="6976193" y="5253751"/>
            <a:ext cx="35250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ál 56"/>
          <p:cNvSpPr/>
          <p:nvPr/>
        </p:nvSpPr>
        <p:spPr>
          <a:xfrm>
            <a:off x="8472253" y="3807157"/>
            <a:ext cx="158432" cy="14478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9" name="Ovál 58"/>
          <p:cNvSpPr/>
          <p:nvPr/>
        </p:nvSpPr>
        <p:spPr>
          <a:xfrm>
            <a:off x="8001794" y="3308047"/>
            <a:ext cx="1106816" cy="11430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10" name="Přímá spojnice se šipkou 9"/>
          <p:cNvCxnSpPr/>
          <p:nvPr/>
        </p:nvCxnSpPr>
        <p:spPr>
          <a:xfrm flipH="1">
            <a:off x="8545112" y="3039595"/>
            <a:ext cx="6357" cy="825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ovéPole 60"/>
          <p:cNvSpPr txBox="1"/>
          <p:nvPr/>
        </p:nvSpPr>
        <p:spPr>
          <a:xfrm>
            <a:off x="5743216" y="2978865"/>
            <a:ext cx="15332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FF0000"/>
                </a:solidFill>
              </a:rPr>
              <a:t>There is no better solution within the neighborhood</a:t>
            </a:r>
            <a:endParaRPr lang="cs-CZ" sz="1400" dirty="0">
              <a:solidFill>
                <a:srgbClr val="FF0000"/>
              </a:solidFill>
            </a:endParaRPr>
          </a:p>
        </p:txBody>
      </p:sp>
      <p:cxnSp>
        <p:nvCxnSpPr>
          <p:cNvPr id="63" name="Přímá spojnice se šipkou 62"/>
          <p:cNvCxnSpPr>
            <a:stCxn id="61" idx="3"/>
          </p:cNvCxnSpPr>
          <p:nvPr/>
        </p:nvCxnSpPr>
        <p:spPr>
          <a:xfrm>
            <a:off x="7276426" y="3348197"/>
            <a:ext cx="725368" cy="2776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183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Obrázek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164" y="2343392"/>
            <a:ext cx="2872746" cy="2136605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Hill Climbing – Behavior – 2 dimensions</a:t>
            </a:r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10</a:t>
            </a:fld>
            <a:endParaRPr lang="cs-CZ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77" y="1998204"/>
            <a:ext cx="3425102" cy="2568827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51" y="4417925"/>
            <a:ext cx="2919456" cy="2189592"/>
          </a:xfrm>
          <a:prstGeom prst="rect">
            <a:avLst/>
          </a:prstGeom>
        </p:spPr>
      </p:pic>
      <p:pic>
        <p:nvPicPr>
          <p:cNvPr id="9" name="Obrázek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253" y="1977379"/>
            <a:ext cx="3566888" cy="2675166"/>
          </a:xfrm>
          <a:prstGeom prst="rect">
            <a:avLst/>
          </a:prstGeom>
        </p:spPr>
      </p:pic>
      <p:sp>
        <p:nvSpPr>
          <p:cNvPr id="30" name="TextovéPole 29"/>
          <p:cNvSpPr txBox="1"/>
          <p:nvPr/>
        </p:nvSpPr>
        <p:spPr>
          <a:xfrm>
            <a:off x="7419840" y="2103868"/>
            <a:ext cx="284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Ackley function</a:t>
            </a:r>
            <a:endParaRPr lang="cs-CZ" dirty="0"/>
          </a:p>
        </p:txBody>
      </p:sp>
      <p:pic>
        <p:nvPicPr>
          <p:cNvPr id="13" name="Obrázek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569" y="4496456"/>
            <a:ext cx="3008971" cy="2256728"/>
          </a:xfrm>
          <a:prstGeom prst="rect">
            <a:avLst/>
          </a:prstGeom>
        </p:spPr>
      </p:pic>
      <p:pic>
        <p:nvPicPr>
          <p:cNvPr id="21" name="Obrázek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277" y="2379277"/>
            <a:ext cx="2846627" cy="2117179"/>
          </a:xfrm>
          <a:prstGeom prst="rect">
            <a:avLst/>
          </a:prstGeom>
        </p:spPr>
      </p:pic>
      <p:sp>
        <p:nvSpPr>
          <p:cNvPr id="12" name="TextovéPole 11"/>
          <p:cNvSpPr txBox="1"/>
          <p:nvPr/>
        </p:nvSpPr>
        <p:spPr>
          <a:xfrm>
            <a:off x="1798320" y="2030549"/>
            <a:ext cx="284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Sphere function</a:t>
            </a:r>
            <a:endParaRPr lang="cs-CZ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ovéPole 21"/>
              <p:cNvSpPr txBox="1"/>
              <p:nvPr/>
            </p:nvSpPr>
            <p:spPr>
              <a:xfrm>
                <a:off x="3539968" y="5143389"/>
                <a:ext cx="2339340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Fast convergence for unimodal function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1400" dirty="0" smtClean="0"/>
                  <a:t> Use for EXPLOITATION</a:t>
                </a:r>
                <a:endParaRPr lang="cs-CZ" sz="1400" dirty="0"/>
              </a:p>
            </p:txBody>
          </p:sp>
        </mc:Choice>
        <mc:Fallback>
          <p:sp>
            <p:nvSpPr>
              <p:cNvPr id="22" name="TextovéPole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39968" y="5143389"/>
                <a:ext cx="2339340" cy="738664"/>
              </a:xfrm>
              <a:prstGeom prst="rect">
                <a:avLst/>
              </a:prstGeom>
              <a:blipFill>
                <a:blip r:embed="rId9"/>
                <a:stretch>
                  <a:fillRect t="-1653" r="-1044" b="-7438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Přímá spojnice se šipkou 23"/>
          <p:cNvCxnSpPr>
            <a:stCxn id="22" idx="0"/>
          </p:cNvCxnSpPr>
          <p:nvPr/>
        </p:nvCxnSpPr>
        <p:spPr>
          <a:xfrm flipV="1">
            <a:off x="4709638" y="4567031"/>
            <a:ext cx="0" cy="5763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ovéPole 48"/>
          <p:cNvSpPr txBox="1"/>
          <p:nvPr/>
        </p:nvSpPr>
        <p:spPr>
          <a:xfrm>
            <a:off x="9137141" y="5035667"/>
            <a:ext cx="23393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Slow convergence for multimodal function. Risk of getting stuck at the local extreme</a:t>
            </a:r>
            <a:endParaRPr lang="cs-CZ" sz="1400" dirty="0"/>
          </a:p>
        </p:txBody>
      </p:sp>
      <p:cxnSp>
        <p:nvCxnSpPr>
          <p:cNvPr id="27" name="Přímá spojnice se šipkou 26"/>
          <p:cNvCxnSpPr>
            <a:stCxn id="49" idx="0"/>
          </p:cNvCxnSpPr>
          <p:nvPr/>
        </p:nvCxnSpPr>
        <p:spPr>
          <a:xfrm flipV="1">
            <a:off x="10306811" y="4496456"/>
            <a:ext cx="0" cy="5392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933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Hill Climbing – Behavior – 20 dimensions</a:t>
            </a:r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11</a:t>
            </a:fld>
            <a:endParaRPr lang="cs-CZ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ovéPole 11"/>
          <p:cNvSpPr txBox="1"/>
          <p:nvPr/>
        </p:nvSpPr>
        <p:spPr>
          <a:xfrm>
            <a:off x="1893271" y="2288534"/>
            <a:ext cx="284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Sphere function</a:t>
            </a:r>
            <a:endParaRPr lang="cs-CZ" dirty="0"/>
          </a:p>
        </p:txBody>
      </p:sp>
      <p:sp>
        <p:nvSpPr>
          <p:cNvPr id="30" name="TextovéPole 29"/>
          <p:cNvSpPr txBox="1"/>
          <p:nvPr/>
        </p:nvSpPr>
        <p:spPr>
          <a:xfrm>
            <a:off x="7508389" y="2288534"/>
            <a:ext cx="284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Ackley function</a:t>
            </a:r>
            <a:endParaRPr lang="cs-CZ" dirty="0"/>
          </a:p>
        </p:txBody>
      </p:sp>
      <p:sp>
        <p:nvSpPr>
          <p:cNvPr id="10" name="TextovéPole 9"/>
          <p:cNvSpPr txBox="1"/>
          <p:nvPr/>
        </p:nvSpPr>
        <p:spPr>
          <a:xfrm>
            <a:off x="7717939" y="6063963"/>
            <a:ext cx="2423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Premature convergence</a:t>
            </a:r>
            <a:endParaRPr lang="cs-CZ" sz="1400" dirty="0"/>
          </a:p>
        </p:txBody>
      </p:sp>
      <p:pic>
        <p:nvPicPr>
          <p:cNvPr id="11" name="Obráze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88" y="2657866"/>
            <a:ext cx="4579626" cy="3406097"/>
          </a:xfrm>
          <a:prstGeom prst="rect">
            <a:avLst/>
          </a:prstGeom>
        </p:spPr>
      </p:pic>
      <p:pic>
        <p:nvPicPr>
          <p:cNvPr id="14" name="Obrázek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960" y="2662205"/>
            <a:ext cx="4580274" cy="3406578"/>
          </a:xfrm>
          <a:prstGeom prst="rect">
            <a:avLst/>
          </a:prstGeom>
        </p:spPr>
      </p:pic>
      <p:sp>
        <p:nvSpPr>
          <p:cNvPr id="18" name="TextovéPole 17"/>
          <p:cNvSpPr txBox="1"/>
          <p:nvPr/>
        </p:nvSpPr>
        <p:spPr>
          <a:xfrm>
            <a:off x="1348291" y="6061901"/>
            <a:ext cx="3932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Slower convergence, NOT premature convergence</a:t>
            </a:r>
            <a:endParaRPr lang="cs-CZ" sz="1400" dirty="0"/>
          </a:p>
        </p:txBody>
      </p:sp>
    </p:spTree>
    <p:extLst>
      <p:ext uri="{BB962C8B-B14F-4D97-AF65-F5344CB8AC3E}">
        <p14:creationId xmlns:p14="http://schemas.microsoft.com/office/powerpoint/2010/main" val="145844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err="1" smtClean="0">
                <a:solidFill>
                  <a:srgbClr val="00A499"/>
                </a:solidFill>
              </a:rPr>
              <a:t>Tabu</a:t>
            </a:r>
            <a:r>
              <a:rPr lang="en-US" sz="4400" dirty="0" smtClean="0">
                <a:solidFill>
                  <a:srgbClr val="00A499"/>
                </a:solidFill>
              </a:rPr>
              <a:t> Search</a:t>
            </a:r>
            <a:endParaRPr lang="cs-CZ" dirty="0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55968" y="6413005"/>
            <a:ext cx="612775" cy="312739"/>
          </a:xfrm>
        </p:spPr>
        <p:txBody>
          <a:bodyPr/>
          <a:lstStyle/>
          <a:p>
            <a:fld id="{1EA44BAA-1A06-B141-8215-9D88CF6A7203}" type="slidenum">
              <a:rPr lang="cs-CZ" smtClean="0"/>
              <a:t>12</a:t>
            </a:fld>
            <a:endParaRPr lang="cs-CZ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ovéPole 2"/>
              <p:cNvSpPr txBox="1"/>
              <p:nvPr/>
            </p:nvSpPr>
            <p:spPr>
              <a:xfrm>
                <a:off x="365760" y="2232660"/>
                <a:ext cx="4381995" cy="48013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 smtClean="0"/>
                  <a:t>Same principle as Hill Climbing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dirty="0" smtClean="0"/>
                  <a:t>Algorithm can be stacked in the local extreme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GB" dirty="0" smtClean="0"/>
                  <a:t> premature convergence</a:t>
                </a:r>
              </a:p>
              <a:p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b="1" dirty="0" smtClean="0"/>
                  <a:t>Solution: </a:t>
                </a:r>
                <a:r>
                  <a:rPr lang="en-GB" dirty="0" smtClean="0"/>
                  <a:t>Front of forbidden (</a:t>
                </a:r>
                <a:r>
                  <a:rPr lang="en-GB" dirty="0" err="1" smtClean="0"/>
                  <a:t>tabu</a:t>
                </a:r>
                <a:r>
                  <a:rPr lang="en-GB" dirty="0" smtClean="0"/>
                  <a:t>) solutions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GB" dirty="0" smtClean="0"/>
                  <a:t>Algorithm can accept the worse solution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GB" b="1" dirty="0" smtClean="0"/>
                  <a:t>Front:</a:t>
                </a:r>
                <a:r>
                  <a:rPr lang="en-GB" dirty="0" smtClean="0"/>
                  <a:t> realized as FIFO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b="1" dirty="0" smtClean="0"/>
                  <a:t>Problem:</a:t>
                </a:r>
                <a:r>
                  <a:rPr lang="en-GB" dirty="0" smtClean="0"/>
                  <a:t> Optimal length of front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dirty="0"/>
              </a:p>
              <a:p>
                <a:endParaRPr lang="en-US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TextovéPol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5760" y="2232660"/>
                <a:ext cx="4381995" cy="4801314"/>
              </a:xfrm>
              <a:prstGeom prst="rect">
                <a:avLst/>
              </a:prstGeom>
              <a:blipFill>
                <a:blip r:embed="rId3"/>
                <a:stretch>
                  <a:fillRect l="-834" t="-635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Volný tvar 7"/>
          <p:cNvSpPr/>
          <p:nvPr/>
        </p:nvSpPr>
        <p:spPr>
          <a:xfrm>
            <a:off x="5527123" y="1795148"/>
            <a:ext cx="4838700" cy="3939762"/>
          </a:xfrm>
          <a:custGeom>
            <a:avLst/>
            <a:gdLst>
              <a:gd name="connsiteX0" fmla="*/ 0 w 4838700"/>
              <a:gd name="connsiteY0" fmla="*/ 3939762 h 3939762"/>
              <a:gd name="connsiteX1" fmla="*/ 1828800 w 4838700"/>
              <a:gd name="connsiteY1" fmla="*/ 2126202 h 3939762"/>
              <a:gd name="connsiteX2" fmla="*/ 3124200 w 4838700"/>
              <a:gd name="connsiteY2" fmla="*/ 3215862 h 3939762"/>
              <a:gd name="connsiteX3" fmla="*/ 4152900 w 4838700"/>
              <a:gd name="connsiteY3" fmla="*/ 198342 h 3939762"/>
              <a:gd name="connsiteX4" fmla="*/ 4693920 w 4838700"/>
              <a:gd name="connsiteY4" fmla="*/ 404082 h 3939762"/>
              <a:gd name="connsiteX5" fmla="*/ 4792980 w 4838700"/>
              <a:gd name="connsiteY5" fmla="*/ 1341342 h 3939762"/>
              <a:gd name="connsiteX6" fmla="*/ 4838700 w 4838700"/>
              <a:gd name="connsiteY6" fmla="*/ 1440402 h 39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38700" h="3939762">
                <a:moveTo>
                  <a:pt x="0" y="3939762"/>
                </a:moveTo>
                <a:cubicBezTo>
                  <a:pt x="654050" y="3093307"/>
                  <a:pt x="1308100" y="2246852"/>
                  <a:pt x="1828800" y="2126202"/>
                </a:cubicBezTo>
                <a:cubicBezTo>
                  <a:pt x="2349500" y="2005552"/>
                  <a:pt x="2736850" y="3537172"/>
                  <a:pt x="3124200" y="3215862"/>
                </a:cubicBezTo>
                <a:cubicBezTo>
                  <a:pt x="3511550" y="2894552"/>
                  <a:pt x="3891280" y="666972"/>
                  <a:pt x="4152900" y="198342"/>
                </a:cubicBezTo>
                <a:cubicBezTo>
                  <a:pt x="4414520" y="-270288"/>
                  <a:pt x="4587240" y="213582"/>
                  <a:pt x="4693920" y="404082"/>
                </a:cubicBezTo>
                <a:cubicBezTo>
                  <a:pt x="4800600" y="594582"/>
                  <a:pt x="4768850" y="1168622"/>
                  <a:pt x="4792980" y="1341342"/>
                </a:cubicBezTo>
                <a:cubicBezTo>
                  <a:pt x="4817110" y="1514062"/>
                  <a:pt x="4827905" y="1477232"/>
                  <a:pt x="4838700" y="144040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6" name="TextovéPole 25"/>
          <p:cNvSpPr txBox="1"/>
          <p:nvPr/>
        </p:nvSpPr>
        <p:spPr>
          <a:xfrm>
            <a:off x="6850228" y="2788474"/>
            <a:ext cx="12099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Local extreme</a:t>
            </a:r>
            <a:endParaRPr lang="cs-CZ" sz="1400" dirty="0"/>
          </a:p>
        </p:txBody>
      </p:sp>
      <p:sp>
        <p:nvSpPr>
          <p:cNvPr id="38" name="TextovéPole 37"/>
          <p:cNvSpPr txBox="1"/>
          <p:nvPr/>
        </p:nvSpPr>
        <p:spPr>
          <a:xfrm>
            <a:off x="9196152" y="1174854"/>
            <a:ext cx="1391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Global extreme</a:t>
            </a:r>
            <a:endParaRPr lang="cs-CZ" sz="1400" dirty="0"/>
          </a:p>
        </p:txBody>
      </p:sp>
      <p:cxnSp>
        <p:nvCxnSpPr>
          <p:cNvPr id="40" name="Přímá spojnice se šipkou 39"/>
          <p:cNvCxnSpPr/>
          <p:nvPr/>
        </p:nvCxnSpPr>
        <p:spPr>
          <a:xfrm>
            <a:off x="9891795" y="1484508"/>
            <a:ext cx="0" cy="3087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ál 42"/>
          <p:cNvSpPr/>
          <p:nvPr/>
        </p:nvSpPr>
        <p:spPr>
          <a:xfrm>
            <a:off x="5447907" y="5643470"/>
            <a:ext cx="158432" cy="1447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4" name="TextovéPole 43"/>
          <p:cNvSpPr txBox="1"/>
          <p:nvPr/>
        </p:nvSpPr>
        <p:spPr>
          <a:xfrm>
            <a:off x="6232767" y="5561971"/>
            <a:ext cx="13455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Actual solution</a:t>
            </a:r>
            <a:endParaRPr lang="cs-CZ" sz="1400" dirty="0"/>
          </a:p>
        </p:txBody>
      </p:sp>
      <p:cxnSp>
        <p:nvCxnSpPr>
          <p:cNvPr id="46" name="Přímá spojnice se šipkou 45"/>
          <p:cNvCxnSpPr>
            <a:stCxn id="44" idx="1"/>
            <a:endCxn id="43" idx="6"/>
          </p:cNvCxnSpPr>
          <p:nvPr/>
        </p:nvCxnSpPr>
        <p:spPr>
          <a:xfrm flipH="1">
            <a:off x="5606339" y="5715860"/>
            <a:ext cx="6264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ál 46"/>
          <p:cNvSpPr/>
          <p:nvPr/>
        </p:nvSpPr>
        <p:spPr>
          <a:xfrm>
            <a:off x="4973715" y="5144359"/>
            <a:ext cx="1106816" cy="1143000"/>
          </a:xfrm>
          <a:prstGeom prst="ellipse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8" name="TextovéPole 47"/>
          <p:cNvSpPr txBox="1"/>
          <p:nvPr/>
        </p:nvSpPr>
        <p:spPr>
          <a:xfrm>
            <a:off x="4854341" y="4311249"/>
            <a:ext cx="13455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Actual solution neighborhood</a:t>
            </a:r>
            <a:endParaRPr lang="cs-CZ" sz="1400" dirty="0"/>
          </a:p>
        </p:txBody>
      </p:sp>
      <p:cxnSp>
        <p:nvCxnSpPr>
          <p:cNvPr id="50" name="Přímá spojnice se šipkou 49"/>
          <p:cNvCxnSpPr>
            <a:stCxn id="48" idx="2"/>
            <a:endCxn id="47" idx="0"/>
          </p:cNvCxnSpPr>
          <p:nvPr/>
        </p:nvCxnSpPr>
        <p:spPr>
          <a:xfrm>
            <a:off x="5527123" y="4834469"/>
            <a:ext cx="0" cy="309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ál 51"/>
          <p:cNvSpPr/>
          <p:nvPr/>
        </p:nvSpPr>
        <p:spPr>
          <a:xfrm>
            <a:off x="5625152" y="5520447"/>
            <a:ext cx="58738" cy="685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3" name="Ovál 52"/>
          <p:cNvSpPr/>
          <p:nvPr/>
        </p:nvSpPr>
        <p:spPr>
          <a:xfrm>
            <a:off x="5821210" y="5276117"/>
            <a:ext cx="58738" cy="6858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4" name="TextovéPole 53"/>
          <p:cNvSpPr txBox="1"/>
          <p:nvPr/>
        </p:nvSpPr>
        <p:spPr>
          <a:xfrm>
            <a:off x="6232454" y="5156518"/>
            <a:ext cx="12164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Best neighbor</a:t>
            </a:r>
            <a:endParaRPr lang="cs-CZ" sz="1400" dirty="0"/>
          </a:p>
        </p:txBody>
      </p:sp>
      <p:cxnSp>
        <p:nvCxnSpPr>
          <p:cNvPr id="56" name="Přímá spojnice se šipkou 55"/>
          <p:cNvCxnSpPr>
            <a:stCxn id="54" idx="1"/>
            <a:endCxn id="53" idx="6"/>
          </p:cNvCxnSpPr>
          <p:nvPr/>
        </p:nvCxnSpPr>
        <p:spPr>
          <a:xfrm flipH="1">
            <a:off x="5879948" y="5310407"/>
            <a:ext cx="35250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ál 56"/>
          <p:cNvSpPr/>
          <p:nvPr/>
        </p:nvSpPr>
        <p:spPr>
          <a:xfrm>
            <a:off x="7376008" y="3863813"/>
            <a:ext cx="158432" cy="14478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9" name="Ovál 58"/>
          <p:cNvSpPr/>
          <p:nvPr/>
        </p:nvSpPr>
        <p:spPr>
          <a:xfrm>
            <a:off x="6905549" y="3364703"/>
            <a:ext cx="1106816" cy="1143000"/>
          </a:xfrm>
          <a:prstGeom prst="ellipse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10" name="Přímá spojnice se šipkou 9"/>
          <p:cNvCxnSpPr/>
          <p:nvPr/>
        </p:nvCxnSpPr>
        <p:spPr>
          <a:xfrm flipH="1">
            <a:off x="7448867" y="3096251"/>
            <a:ext cx="6357" cy="825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ovéPole 60"/>
          <p:cNvSpPr txBox="1"/>
          <p:nvPr/>
        </p:nvSpPr>
        <p:spPr>
          <a:xfrm>
            <a:off x="4646971" y="3035521"/>
            <a:ext cx="15332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FF0000"/>
                </a:solidFill>
              </a:rPr>
              <a:t>There is no better solution within the neighborhood</a:t>
            </a:r>
            <a:endParaRPr lang="cs-CZ" sz="1400" dirty="0">
              <a:solidFill>
                <a:srgbClr val="FF0000"/>
              </a:solidFill>
            </a:endParaRPr>
          </a:p>
        </p:txBody>
      </p:sp>
      <p:cxnSp>
        <p:nvCxnSpPr>
          <p:cNvPr id="63" name="Přímá spojnice se šipkou 62"/>
          <p:cNvCxnSpPr>
            <a:stCxn id="61" idx="3"/>
          </p:cNvCxnSpPr>
          <p:nvPr/>
        </p:nvCxnSpPr>
        <p:spPr>
          <a:xfrm>
            <a:off x="6180181" y="3404853"/>
            <a:ext cx="725368" cy="2776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Skupina 10"/>
          <p:cNvGrpSpPr/>
          <p:nvPr/>
        </p:nvGrpSpPr>
        <p:grpSpPr>
          <a:xfrm>
            <a:off x="8924309" y="5561971"/>
            <a:ext cx="1934972" cy="361456"/>
            <a:chOff x="9098236" y="5788250"/>
            <a:chExt cx="1934972" cy="361456"/>
          </a:xfrm>
        </p:grpSpPr>
        <p:sp>
          <p:nvSpPr>
            <p:cNvPr id="4" name="Obdélník 3"/>
            <p:cNvSpPr/>
            <p:nvPr/>
          </p:nvSpPr>
          <p:spPr>
            <a:xfrm>
              <a:off x="9098236" y="5788250"/>
              <a:ext cx="388620" cy="3581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7" name="Obdélník 26"/>
            <p:cNvSpPr/>
            <p:nvPr/>
          </p:nvSpPr>
          <p:spPr>
            <a:xfrm>
              <a:off x="9486856" y="5791566"/>
              <a:ext cx="388620" cy="3581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8" name="Obdélník 27"/>
            <p:cNvSpPr/>
            <p:nvPr/>
          </p:nvSpPr>
          <p:spPr>
            <a:xfrm>
              <a:off x="9871412" y="5791566"/>
              <a:ext cx="388620" cy="3581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9" name="Obdélník 28"/>
            <p:cNvSpPr/>
            <p:nvPr/>
          </p:nvSpPr>
          <p:spPr>
            <a:xfrm>
              <a:off x="10644588" y="5788250"/>
              <a:ext cx="388620" cy="3581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30" name="Obdélník 29"/>
            <p:cNvSpPr/>
            <p:nvPr/>
          </p:nvSpPr>
          <p:spPr>
            <a:xfrm>
              <a:off x="10255968" y="5788250"/>
              <a:ext cx="388620" cy="3581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sp>
        <p:nvSpPr>
          <p:cNvPr id="31" name="TextovéPole 30"/>
          <p:cNvSpPr txBox="1"/>
          <p:nvPr/>
        </p:nvSpPr>
        <p:spPr>
          <a:xfrm>
            <a:off x="8732621" y="5926743"/>
            <a:ext cx="2337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Front of forbidden solution</a:t>
            </a:r>
            <a:endParaRPr lang="cs-CZ" sz="1400" dirty="0"/>
          </a:p>
        </p:txBody>
      </p:sp>
      <p:cxnSp>
        <p:nvCxnSpPr>
          <p:cNvPr id="13" name="Přímá spojnice se šipkou 12"/>
          <p:cNvCxnSpPr>
            <a:stCxn id="44" idx="3"/>
            <a:endCxn id="4" idx="1"/>
          </p:cNvCxnSpPr>
          <p:nvPr/>
        </p:nvCxnSpPr>
        <p:spPr>
          <a:xfrm>
            <a:off x="7578331" y="5715860"/>
            <a:ext cx="1345978" cy="251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Zakřivená spojnice 16"/>
          <p:cNvCxnSpPr>
            <a:stCxn id="54" idx="3"/>
            <a:endCxn id="27" idx="0"/>
          </p:cNvCxnSpPr>
          <p:nvPr/>
        </p:nvCxnSpPr>
        <p:spPr>
          <a:xfrm>
            <a:off x="7448867" y="5310407"/>
            <a:ext cx="2058372" cy="254880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6647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0EF4B41-BB50-8241-8561-4876AA5C6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196" y="1054247"/>
            <a:ext cx="11798620" cy="1021977"/>
          </a:xfrm>
        </p:spPr>
        <p:txBody>
          <a:bodyPr>
            <a:normAutofit/>
          </a:bodyPr>
          <a:lstStyle/>
          <a:p>
            <a:r>
              <a:rPr lang="en-GB" sz="4400" dirty="0" smtClean="0">
                <a:solidFill>
                  <a:srgbClr val="00A499"/>
                </a:solidFill>
              </a:rPr>
              <a:t>Task</a:t>
            </a:r>
            <a:endParaRPr lang="en-GB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9E0A9F-6A06-914F-8AA0-3014FE5CF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2A0F4-BF1A-6943-90A1-C642162085CA}" type="datetime3">
              <a:rPr lang="cs-CZ" smtClean="0"/>
              <a:t>24/09/20</a:t>
            </a:fld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574110D-4796-BA41-9260-93FD77ED7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13</a:t>
            </a:fld>
            <a:endParaRPr lang="cs-CZ"/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5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ovéPole 4"/>
          <p:cNvSpPr txBox="1"/>
          <p:nvPr/>
        </p:nvSpPr>
        <p:spPr>
          <a:xfrm>
            <a:off x="203497" y="2252096"/>
            <a:ext cx="51152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Implement </a:t>
            </a:r>
            <a:r>
              <a:rPr lang="en-GB" dirty="0" smtClean="0"/>
              <a:t>Hill climbing algorithm</a:t>
            </a:r>
            <a:endParaRPr lang="cs-CZ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You can use one or more neighbours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Use normal distribution to generate neighbours</a:t>
            </a:r>
          </a:p>
          <a:p>
            <a:pPr lvl="1"/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Visualize the process of search for the global optimum in 3-dimensional </a:t>
            </a:r>
            <a:r>
              <a:rPr lang="en-GB" dirty="0" smtClean="0"/>
              <a:t>space</a:t>
            </a:r>
            <a:r>
              <a:rPr lang="cs-CZ" dirty="0" smtClean="0"/>
              <a:t>. </a:t>
            </a:r>
            <a:r>
              <a:rPr lang="cs-CZ" dirty="0"/>
              <a:t>U</a:t>
            </a:r>
            <a:r>
              <a:rPr lang="en-GB" dirty="0" smtClean="0"/>
              <a:t>se the test functions implemented for Task 1</a:t>
            </a: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Figure 1 represents the solution of Task</a:t>
            </a:r>
            <a:endParaRPr lang="en-GB" dirty="0"/>
          </a:p>
        </p:txBody>
      </p:sp>
      <p:sp>
        <p:nvSpPr>
          <p:cNvPr id="8" name="TextovéPole 7"/>
          <p:cNvSpPr txBox="1"/>
          <p:nvPr/>
        </p:nvSpPr>
        <p:spPr>
          <a:xfrm>
            <a:off x="6557010" y="5543221"/>
            <a:ext cx="3162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Figure 1: Hill Climbing used for Ackley function</a:t>
            </a:r>
            <a:endParaRPr lang="en-GB" dirty="0"/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160" y="1054247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75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49EA5466-EA04-5F40-8B3D-430DA20B8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98574-6581-B943-9544-53578E1A0E6E}" type="datetime3">
              <a:rPr lang="cs-CZ" smtClean="0"/>
              <a:t>24/09/20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1B228093-4893-764A-89E9-6B9C6335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C5A0DD5F-9D7C-234D-BBCB-4B088545D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14</a:t>
            </a:fld>
            <a:endParaRPr lang="cs-CZ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EDDB3C1C-78A3-FD45-9288-66B6297FA8A9}"/>
              </a:ext>
            </a:extLst>
          </p:cNvPr>
          <p:cNvSpPr/>
          <p:nvPr/>
        </p:nvSpPr>
        <p:spPr>
          <a:xfrm>
            <a:off x="203497" y="1840230"/>
            <a:ext cx="11796416" cy="707886"/>
          </a:xfrm>
          <a:prstGeom prst="rect">
            <a:avLst/>
          </a:prstGeom>
        </p:spPr>
        <p:txBody>
          <a:bodyPr wrap="square" anchor="b">
            <a:spAutoFit/>
          </a:bodyPr>
          <a:lstStyle/>
          <a:p>
            <a:pPr algn="ctr"/>
            <a:r>
              <a:rPr lang="en-GB" sz="40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 you for your attention</a:t>
            </a:r>
            <a:endParaRPr lang="en-GB" sz="4000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8408D255-5881-3A44-BC2B-29C775205970}"/>
              </a:ext>
            </a:extLst>
          </p:cNvPr>
          <p:cNvSpPr/>
          <p:nvPr/>
        </p:nvSpPr>
        <p:spPr>
          <a:xfrm>
            <a:off x="3048000" y="3500527"/>
            <a:ext cx="6096000" cy="243143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cs-CZ" sz="20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cs-CZ" sz="2000" b="1" dirty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Ing. </a:t>
            </a:r>
            <a:r>
              <a:rPr lang="en-US" sz="2600" b="1" dirty="0" err="1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Lenka</a:t>
            </a:r>
            <a:r>
              <a:rPr lang="cs-CZ" sz="26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600" b="1" dirty="0" err="1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Skanderov</a:t>
            </a:r>
            <a:r>
              <a:rPr lang="cs-CZ" sz="2600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á, </a:t>
            </a:r>
            <a:r>
              <a:rPr lang="cs-CZ" sz="2000" b="1" dirty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Ph.D.</a:t>
            </a:r>
          </a:p>
          <a:p>
            <a:pPr algn="ctr"/>
            <a:endParaRPr lang="cs-CZ" dirty="0"/>
          </a:p>
          <a:p>
            <a:pPr algn="ctr"/>
            <a:r>
              <a:rPr lang="cs-CZ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EA</a:t>
            </a:r>
            <a:r>
              <a:rPr lang="en-US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cs-CZ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407</a:t>
            </a:r>
          </a:p>
          <a:p>
            <a:pPr algn="ctr"/>
            <a:r>
              <a:rPr lang="cs-CZ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+420 597 325 967</a:t>
            </a:r>
            <a:endParaRPr lang="cs-CZ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cs-CZ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cs-CZ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lenka.skanderova@vsb.cz</a:t>
            </a:r>
            <a:endParaRPr lang="cs-CZ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cs-CZ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  <a:r>
              <a:rPr lang="cs-CZ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omel.vsb.cz/</a:t>
            </a:r>
            <a:r>
              <a:rPr lang="en-US" b="1" dirty="0" smtClean="0">
                <a:solidFill>
                  <a:srgbClr val="00A49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~ska206</a:t>
            </a:r>
            <a:endParaRPr lang="cs-CZ" b="1" dirty="0">
              <a:solidFill>
                <a:srgbClr val="00A499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092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16C7814-19D0-D044-AD35-ED9091139A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603" y="2187892"/>
            <a:ext cx="11807825" cy="2054225"/>
          </a:xfrm>
        </p:spPr>
        <p:txBody>
          <a:bodyPr/>
          <a:lstStyle/>
          <a:p>
            <a:r>
              <a:rPr lang="en-US" sz="4800" dirty="0" smtClean="0">
                <a:solidFill>
                  <a:srgbClr val="00A499"/>
                </a:solidFill>
              </a:rPr>
              <a:t>Biologically inspired algorithms</a:t>
            </a:r>
            <a:br>
              <a:rPr lang="en-US" sz="4800" dirty="0" smtClean="0">
                <a:solidFill>
                  <a:srgbClr val="00A499"/>
                </a:solidFill>
              </a:rPr>
            </a:br>
            <a:r>
              <a:rPr lang="en-US" sz="4800" dirty="0" smtClean="0">
                <a:solidFill>
                  <a:srgbClr val="00A499"/>
                </a:solidFill>
              </a:rPr>
              <a:t>Exercise </a:t>
            </a:r>
            <a:r>
              <a:rPr lang="cs-CZ" sz="4800" dirty="0" smtClean="0">
                <a:solidFill>
                  <a:srgbClr val="00A499"/>
                </a:solidFill>
              </a:rPr>
              <a:t>2</a:t>
            </a:r>
            <a:endParaRPr lang="cs-CZ" sz="4800" dirty="0">
              <a:solidFill>
                <a:srgbClr val="00A499"/>
              </a:solidFill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D3462E6A-BA43-6348-924A-E49976C562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603" y="4242117"/>
            <a:ext cx="11797067" cy="977583"/>
          </a:xfrm>
        </p:spPr>
        <p:txBody>
          <a:bodyPr/>
          <a:lstStyle/>
          <a:p>
            <a:r>
              <a:rPr lang="en-US" dirty="0" err="1" smtClean="0"/>
              <a:t>Ing</a:t>
            </a:r>
            <a:r>
              <a:rPr lang="en-US" dirty="0" smtClean="0"/>
              <a:t>. </a:t>
            </a:r>
            <a:r>
              <a:rPr lang="en-US" dirty="0" err="1" smtClean="0"/>
              <a:t>Lenka</a:t>
            </a:r>
            <a:r>
              <a:rPr lang="en-US" dirty="0" smtClean="0"/>
              <a:t> </a:t>
            </a:r>
            <a:r>
              <a:rPr lang="en-US" dirty="0" err="1" smtClean="0"/>
              <a:t>Skanderov</a:t>
            </a:r>
            <a:r>
              <a:rPr lang="cs-CZ" dirty="0" smtClean="0"/>
              <a:t>á, </a:t>
            </a:r>
            <a:r>
              <a:rPr lang="cs-CZ" dirty="0" err="1" smtClean="0"/>
              <a:t>Ph</a:t>
            </a:r>
            <a:r>
              <a:rPr lang="cs-CZ" dirty="0" smtClean="0"/>
              <a:t>. D.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98121F1-3D8E-594F-90DB-4F0B98C0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AFFB-D433-B047-9BA8-E42A060EB3E7}" type="datetime3">
              <a:rPr lang="cs-CZ" smtClean="0"/>
              <a:t>24/09/20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AECFA50-A063-9142-88B9-F0C90FFC9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4A7925D-4BBE-3C40-9FF4-E30546487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01649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Content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275114"/>
            <a:ext cx="11796416" cy="39105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tx1"/>
                </a:solidFill>
              </a:rPr>
              <a:t>Solution and individual, neighbourhood</a:t>
            </a:r>
          </a:p>
          <a:p>
            <a:endParaRPr lang="en-GB" sz="24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tx1"/>
                </a:solidFill>
              </a:rPr>
              <a:t>Local Search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smtClean="0">
                <a:solidFill>
                  <a:schemeClr val="tx1"/>
                </a:solidFill>
              </a:rPr>
              <a:t>Hill Climbing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 smtClean="0">
                <a:solidFill>
                  <a:schemeClr val="tx1"/>
                </a:solidFill>
              </a:rPr>
              <a:t>Tabu</a:t>
            </a:r>
            <a:r>
              <a:rPr lang="en-GB" sz="2400" dirty="0" smtClean="0">
                <a:solidFill>
                  <a:schemeClr val="tx1"/>
                </a:solidFill>
              </a:rPr>
              <a:t> 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24/09/20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97591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GB" sz="4400" dirty="0" smtClean="0">
                <a:solidFill>
                  <a:srgbClr val="00A499"/>
                </a:solidFill>
              </a:rPr>
              <a:t>Solution &amp; Individual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Zástupný text 2">
                <a:extLst>
                  <a:ext uri="{FF2B5EF4-FFF2-40B4-BE49-F238E27FC236}">
                    <a16:creationId xmlns:a16="http://schemas.microsoft.com/office/drawing/2014/main" id="{4172E0D8-7C1D-1642-9793-1606BCBB9B2E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203497" y="2275114"/>
                <a:ext cx="11796416" cy="3910534"/>
              </a:xfrm>
            </p:spPr>
            <p:txBody>
              <a:bodyPr>
                <a:normAutofit lnSpcReduction="10000"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 smtClean="0">
                    <a:solidFill>
                      <a:schemeClr val="tx1"/>
                    </a:solidFill>
                  </a:rPr>
                  <a:t>In evolutionary algorithms</a:t>
                </a:r>
                <a:r>
                  <a:rPr lang="cs-CZ" sz="24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2400" dirty="0" smtClean="0">
                    <a:solidFill>
                      <a:schemeClr val="tx1"/>
                    </a:solidFill>
                  </a:rPr>
                  <a:t>(EAs)</a:t>
                </a:r>
                <a:r>
                  <a:rPr lang="en-GB" sz="2400" dirty="0" smtClean="0">
                    <a:solidFill>
                      <a:schemeClr val="tx1"/>
                    </a:solidFill>
                  </a:rPr>
                  <a:t>, solution is denoted as individual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2400" dirty="0">
                  <a:solidFill>
                    <a:schemeClr val="tx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 smtClean="0">
                    <a:solidFill>
                      <a:schemeClr val="tx1"/>
                    </a:solidFill>
                  </a:rPr>
                  <a:t>Neighbour of an individual – individual generated </a:t>
                </a:r>
                <a:r>
                  <a:rPr lang="en-GB" sz="2400" dirty="0" smtClean="0">
                    <a:solidFill>
                      <a:schemeClr val="tx1"/>
                    </a:solidFill>
                  </a:rPr>
                  <a:t>in the surroundings of the actual one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2400" dirty="0">
                  <a:solidFill>
                    <a:schemeClr val="tx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GB" sz="2400" dirty="0" smtClean="0">
                    <a:solidFill>
                      <a:schemeClr val="tx1"/>
                    </a:solidFill>
                  </a:rPr>
                  <a:t>A neighbour is usually generated using NORMAL (Gaussian) distribution </a:t>
                </a:r>
                <a14:m>
                  <m:oMath xmlns:m="http://schemas.openxmlformats.org/officeDocument/2006/math">
                    <m:r>
                      <a:rPr lang="en-GB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  <m:r>
                      <a:rPr lang="en-GB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GB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GB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GB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a:rPr lang="en-GB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GB" sz="2400" dirty="0" smtClean="0">
                  <a:solidFill>
                    <a:schemeClr val="tx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GB" sz="2400" dirty="0" smtClean="0">
                  <a:solidFill>
                    <a:schemeClr val="tx1"/>
                  </a:solidFill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GB" sz="2400" dirty="0" smtClean="0">
                    <a:solidFill>
                      <a:schemeClr val="tx1"/>
                    </a:solidFill>
                  </a:rPr>
                  <a:t>Each parameter of neighbour is generated in normal distribution, where </a:t>
                </a:r>
                <a14:m>
                  <m:oMath xmlns:m="http://schemas.openxmlformats.org/officeDocument/2006/math">
                    <m:r>
                      <a:rPr lang="en-GB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GB" sz="2400" dirty="0" smtClean="0">
                    <a:solidFill>
                      <a:schemeClr val="tx1"/>
                    </a:solidFill>
                  </a:rPr>
                  <a:t> is the parameter of the actual individual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GB" sz="2400" dirty="0">
                  <a:solidFill>
                    <a:schemeClr val="tx1"/>
                  </a:solidFill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GB" sz="2400" dirty="0" smtClean="0">
                    <a:solidFill>
                      <a:schemeClr val="tx1"/>
                    </a:solidFill>
                  </a:rPr>
                  <a:t>The value of standard deviation </a:t>
                </a:r>
                <a14:m>
                  <m:oMath xmlns:m="http://schemas.openxmlformats.org/officeDocument/2006/math">
                    <m:r>
                      <a:rPr lang="en-GB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GB" sz="2400" dirty="0" smtClean="0">
                    <a:solidFill>
                      <a:schemeClr val="tx1"/>
                    </a:solidFill>
                  </a:rPr>
                  <a:t> depends on the choice of programmer</a:t>
                </a:r>
                <a:endParaRPr lang="en-GB" sz="2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Zástupný text 2">
                <a:extLst>
                  <a:ext uri="{FF2B5EF4-FFF2-40B4-BE49-F238E27FC236}">
                    <a16:creationId xmlns:a16="http://schemas.microsoft.com/office/drawing/2014/main" id="{4172E0D8-7C1D-1642-9793-1606BCBB9B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203497" y="2275114"/>
                <a:ext cx="11796416" cy="3910534"/>
              </a:xfrm>
              <a:blipFill>
                <a:blip r:embed="rId3"/>
                <a:stretch>
                  <a:fillRect l="-672" t="-2960" b="-1869"/>
                </a:stretch>
              </a:blipFill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24/09/20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01601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cs-CZ" sz="4400" dirty="0" err="1" smtClean="0">
                <a:solidFill>
                  <a:srgbClr val="00A499"/>
                </a:solidFill>
              </a:rPr>
              <a:t>Solution</a:t>
            </a:r>
            <a:r>
              <a:rPr lang="cs-CZ" sz="4400" dirty="0" smtClean="0">
                <a:solidFill>
                  <a:srgbClr val="00A499"/>
                </a:solidFill>
              </a:rPr>
              <a:t> </a:t>
            </a:r>
            <a:r>
              <a:rPr lang="en-GB" sz="4400" dirty="0" smtClean="0">
                <a:solidFill>
                  <a:srgbClr val="00A499"/>
                </a:solidFill>
              </a:rPr>
              <a:t>&amp; Individual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275114"/>
            <a:ext cx="11796416" cy="3910534"/>
          </a:xfrm>
        </p:spPr>
        <p:txBody>
          <a:bodyPr>
            <a:normAutofit fontScale="47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5100" dirty="0" smtClean="0">
                <a:solidFill>
                  <a:schemeClr val="tx1"/>
                </a:solidFill>
              </a:rPr>
              <a:t>Generation of a parameter of a neighbour</a:t>
            </a:r>
            <a:r>
              <a:rPr lang="cs-CZ" sz="5100" dirty="0" smtClean="0">
                <a:solidFill>
                  <a:schemeClr val="tx1"/>
                </a:solidFill>
              </a:rPr>
              <a:t> in Python</a:t>
            </a:r>
            <a:r>
              <a:rPr lang="en-GB" sz="5100" dirty="0" smtClean="0">
                <a:solidFill>
                  <a:schemeClr val="tx1"/>
                </a:solidFill>
              </a:rPr>
              <a:t>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altLang="cs-CZ" sz="5100" dirty="0" smtClean="0">
              <a:solidFill>
                <a:schemeClr val="tx1"/>
              </a:solidFill>
            </a:endParaRPr>
          </a:p>
          <a:p>
            <a:r>
              <a:rPr lang="en-US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cs-CZ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en-US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cs-CZ" sz="51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cs-CZ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cs-CZ" altLang="cs-CZ" sz="5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cs-CZ" altLang="cs-CZ" sz="51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np.random.normal</a:t>
            </a:r>
            <a:r>
              <a:rPr lang="cs-CZ" altLang="cs-CZ" sz="5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cs-CZ" altLang="cs-CZ" sz="5100" dirty="0" err="1">
                <a:solidFill>
                  <a:srgbClr val="94558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</a:t>
            </a:r>
            <a:r>
              <a:rPr lang="cs-CZ" altLang="cs-CZ" sz="51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.params</a:t>
            </a:r>
            <a:r>
              <a:rPr lang="cs-CZ" altLang="cs-CZ" sz="5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[i], sigma</a:t>
            </a:r>
            <a:r>
              <a:rPr lang="cs-CZ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altLang="cs-CZ" sz="5100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cs-CZ" sz="5100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p[</a:t>
            </a:r>
            <a:r>
              <a:rPr lang="en-US" altLang="cs-CZ" sz="51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… </a:t>
            </a:r>
            <a:r>
              <a:rPr lang="en-US" altLang="cs-CZ" sz="5100" dirty="0" err="1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i-th</a:t>
            </a:r>
            <a:r>
              <a:rPr lang="en-US" altLang="cs-CZ" sz="51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 parameter of a neighbor</a:t>
            </a:r>
            <a:r>
              <a:rPr lang="cs-CZ" altLang="cs-CZ" sz="51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lang="cs-CZ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endParaRPr lang="en-US" altLang="cs-CZ" sz="5100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cs-CZ" sz="5100" dirty="0" smtClean="0">
              <a:solidFill>
                <a:srgbClr val="000000"/>
              </a:solidFill>
              <a:latin typeface="+mn-lt"/>
              <a:cs typeface="Courier New" panose="02070309020205020404" pitchFamily="49" charset="0"/>
            </a:endParaRPr>
          </a:p>
          <a:p>
            <a:r>
              <a:rPr lang="en-US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 … </a:t>
            </a:r>
            <a:r>
              <a:rPr lang="en-US" altLang="cs-CZ" sz="51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numpy</a:t>
            </a:r>
            <a:endParaRPr lang="en-US" altLang="cs-CZ" sz="5100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cs-CZ" sz="5100" dirty="0" smtClean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cs-CZ" sz="51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self.params</a:t>
            </a:r>
            <a:r>
              <a:rPr lang="en-US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cs-CZ" sz="51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cs-CZ" sz="51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… </a:t>
            </a:r>
            <a:r>
              <a:rPr lang="en-US" altLang="cs-CZ" sz="5100" dirty="0" err="1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i-th</a:t>
            </a:r>
            <a:r>
              <a:rPr lang="en-US" altLang="cs-CZ" sz="51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 parameter of </a:t>
            </a:r>
            <a:r>
              <a:rPr lang="cs-CZ" altLang="cs-CZ" sz="5100" dirty="0" err="1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an</a:t>
            </a:r>
            <a:r>
              <a:rPr lang="cs-CZ" altLang="cs-CZ" sz="51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 </a:t>
            </a:r>
            <a:r>
              <a:rPr lang="en-US" altLang="cs-CZ" sz="51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actual individual</a:t>
            </a:r>
            <a:endParaRPr lang="en-US" altLang="cs-CZ" sz="51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cs-CZ" altLang="cs-CZ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cs-CZ" altLang="cs-CZ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cs-CZ" altLang="cs-CZ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cs-CZ" altLang="cs-CZ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cs-CZ" altLang="cs-CZ" sz="2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24/09/20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4</a:t>
            </a:fld>
            <a:endParaRPr lang="cs-CZ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018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Local Search Algorithms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275114"/>
            <a:ext cx="11796416" cy="391053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cs-CZ" sz="24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Usually applied on the best individuals within the population of individuals to search for the global optimum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cs-CZ" sz="2400" dirty="0">
              <a:solidFill>
                <a:srgbClr val="000000"/>
              </a:solidFill>
              <a:latin typeface="+mn-lt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cs-CZ" sz="24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Usually work with one solution and its neighbor/s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cs-CZ" sz="2400" dirty="0">
              <a:solidFill>
                <a:srgbClr val="000000"/>
              </a:solidFill>
              <a:latin typeface="+mn-lt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cs-CZ" sz="2400" dirty="0" smtClean="0">
                <a:solidFill>
                  <a:srgbClr val="00A499"/>
                </a:solidFill>
                <a:latin typeface="+mn-lt"/>
                <a:cs typeface="Courier New" panose="02070309020205020404" pitchFamily="49" charset="0"/>
              </a:rPr>
              <a:t>Focused on exploitation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cs-CZ" sz="2400" dirty="0">
              <a:solidFill>
                <a:srgbClr val="000000"/>
              </a:solidFill>
              <a:latin typeface="+mn-lt"/>
              <a:cs typeface="Courier New" panose="02070309020205020404" pitchFamily="49" charset="0"/>
            </a:endParaRPr>
          </a:p>
          <a:p>
            <a:r>
              <a:rPr lang="cs-CZ" altLang="cs-CZ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cs-CZ" altLang="cs-CZ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cs-CZ" altLang="cs-CZ" sz="2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24/09/20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5</a:t>
            </a:fld>
            <a:endParaRPr lang="cs-CZ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4760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Hill Climbing</a:t>
            </a:r>
            <a:endParaRPr lang="cs-CZ" dirty="0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172E0D8-7C1D-1642-9793-1606BCBB9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497" y="2275114"/>
            <a:ext cx="11796416" cy="3910534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cs-CZ" sz="24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Derived from the process of hill climbing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altLang="cs-CZ" sz="2400" dirty="0" smtClean="0">
              <a:solidFill>
                <a:srgbClr val="000000"/>
              </a:solidFill>
              <a:latin typeface="+mn-lt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cs-CZ" sz="24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Starts with initial solution randomly generated within the space of possible solutions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altLang="cs-CZ" sz="2400" dirty="0" smtClean="0">
              <a:solidFill>
                <a:srgbClr val="000000"/>
              </a:solidFill>
              <a:latin typeface="+mn-lt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cs-CZ" sz="24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Works in generations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altLang="cs-CZ" sz="2400" dirty="0" smtClean="0">
              <a:solidFill>
                <a:srgbClr val="000000"/>
              </a:solidFill>
              <a:latin typeface="+mn-lt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cs-CZ" sz="24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At each generation, one or more neighbours of an actual solution are generated.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altLang="cs-CZ" sz="2400" dirty="0" smtClean="0">
              <a:solidFill>
                <a:srgbClr val="000000"/>
              </a:solidFill>
              <a:latin typeface="+mn-lt"/>
              <a:cs typeface="Courier New" panose="020703090202050204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altLang="cs-CZ" sz="2400" dirty="0" smtClean="0">
                <a:solidFill>
                  <a:srgbClr val="000000"/>
                </a:solidFill>
                <a:latin typeface="+mn-lt"/>
                <a:cs typeface="Courier New" panose="02070309020205020404" pitchFamily="49" charset="0"/>
              </a:rPr>
              <a:t>If the best solution from neighbours is better than the actual solution, it will replace it. Otherwise, the actual solution remains</a:t>
            </a:r>
            <a:r>
              <a:rPr lang="cs-CZ" altLang="cs-CZ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cs-CZ" altLang="cs-CZ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cs-CZ" altLang="cs-CZ" sz="2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24/09/20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6</a:t>
            </a:fld>
            <a:endParaRPr lang="cs-CZ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9745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Hill Climbing – Single neighbor</a:t>
            </a:r>
            <a:r>
              <a:rPr lang="cs-CZ" sz="4400" dirty="0">
                <a:solidFill>
                  <a:srgbClr val="00A499"/>
                </a:solidFill>
              </a:rPr>
              <a:t> </a:t>
            </a:r>
            <a:r>
              <a:rPr lang="cs-CZ" sz="4400" dirty="0" smtClean="0">
                <a:solidFill>
                  <a:srgbClr val="00A499"/>
                </a:solidFill>
              </a:rPr>
              <a:t>(</a:t>
            </a:r>
            <a:r>
              <a:rPr lang="cs-CZ" sz="4400" dirty="0" err="1" smtClean="0">
                <a:solidFill>
                  <a:srgbClr val="00A499"/>
                </a:solidFill>
              </a:rPr>
              <a:t>minimization</a:t>
            </a:r>
            <a:r>
              <a:rPr lang="cs-CZ" sz="4400" dirty="0" smtClean="0">
                <a:solidFill>
                  <a:srgbClr val="00A499"/>
                </a:solidFill>
              </a:rPr>
              <a:t>)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24/09/20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7</a:t>
            </a:fld>
            <a:endParaRPr lang="cs-CZ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Obdélník 10"/>
              <p:cNvSpPr/>
              <p:nvPr/>
            </p:nvSpPr>
            <p:spPr>
              <a:xfrm>
                <a:off x="1863925" y="5438576"/>
                <a:ext cx="2499999" cy="50650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cs-CZ" sz="1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en-US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ℕ</m:t>
                      </m:r>
                      <m:r>
                        <a:rPr lang="en-US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US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US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1" name="Obdélník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3925" y="5438576"/>
                <a:ext cx="2499999" cy="50650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Obdélník 11"/>
              <p:cNvSpPr/>
              <p:nvPr/>
            </p:nvSpPr>
            <p:spPr>
              <a:xfrm>
                <a:off x="8548246" y="3559838"/>
                <a:ext cx="1571625" cy="41932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 smtClean="0">
                    <a:solidFill>
                      <a:schemeClr val="tx1"/>
                    </a:solidFill>
                  </a:rPr>
                  <a:t>Evaluate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GB" sz="12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2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GB" sz="1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endParaRPr lang="en-GB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2" name="Obdélník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8246" y="3559838"/>
                <a:ext cx="1571625" cy="4193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Obdélník 13"/>
              <p:cNvSpPr/>
              <p:nvPr/>
            </p:nvSpPr>
            <p:spPr>
              <a:xfrm>
                <a:off x="2324938" y="2723327"/>
                <a:ext cx="1571625" cy="50650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 smtClean="0">
                    <a:solidFill>
                      <a:schemeClr val="tx1"/>
                    </a:solidFill>
                  </a:rPr>
                  <a:t>Generate random solution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GB" sz="12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GB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endParaRPr lang="en-GB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4" name="Obdélník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4938" y="2723327"/>
                <a:ext cx="1571625" cy="506504"/>
              </a:xfrm>
              <a:prstGeom prst="rect">
                <a:avLst/>
              </a:prstGeom>
              <a:blipFill>
                <a:blip r:embed="rId5"/>
                <a:stretch>
                  <a:fillRect b="-35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Obdélník 14"/>
              <p:cNvSpPr/>
              <p:nvPr/>
            </p:nvSpPr>
            <p:spPr>
              <a:xfrm>
                <a:off x="2324939" y="3515807"/>
                <a:ext cx="1571625" cy="50650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cs-CZ" sz="1200" dirty="0" smtClean="0">
                    <a:solidFill>
                      <a:schemeClr val="tx1"/>
                    </a:solidFill>
                  </a:rPr>
                  <a:t>Calculate </a:t>
                </a:r>
                <a14:m>
                  <m:oMath xmlns:m="http://schemas.openxmlformats.org/officeDocument/2006/math">
                    <m:r>
                      <a:rPr lang="cs-CZ" sz="1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cs-CZ" sz="1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cs-CZ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cs-CZ" sz="1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cs-CZ" sz="1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cs-CZ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cs-CZ" sz="1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5" name="Obdélník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4939" y="3515807"/>
                <a:ext cx="1571625" cy="50650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Kosočtverec 15"/>
              <p:cNvSpPr/>
              <p:nvPr/>
            </p:nvSpPr>
            <p:spPr>
              <a:xfrm>
                <a:off x="8087234" y="4319883"/>
                <a:ext cx="2493648" cy="79248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s-CZ" sz="12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12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GB" sz="1200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1200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GB" sz="12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GB" sz="12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GB" sz="12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12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GB" sz="12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12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GB" sz="12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6" name="Kosočtverec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7234" y="4319883"/>
                <a:ext cx="2493648" cy="792480"/>
              </a:xfrm>
              <a:prstGeom prst="diamond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Obdélník 16"/>
              <p:cNvSpPr/>
              <p:nvPr/>
            </p:nvSpPr>
            <p:spPr>
              <a:xfrm>
                <a:off x="8548246" y="5380594"/>
                <a:ext cx="1571625" cy="443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cs-CZ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GB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cs-CZ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cs-CZ" sz="1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cs-CZ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cs-CZ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7" name="Obdélník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8246" y="5380594"/>
                <a:ext cx="1571625" cy="44373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Kosočtverec 17"/>
              <p:cNvSpPr/>
              <p:nvPr/>
            </p:nvSpPr>
            <p:spPr>
              <a:xfrm>
                <a:off x="1863925" y="4308474"/>
                <a:ext cx="2493648" cy="79248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2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GB" sz="12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𝑚𝑎𝑥𝑖𝑚𝑎𝑙</m:t>
                          </m:r>
                        </m:sub>
                      </m:sSub>
                    </m:oMath>
                  </m:oMathPara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8" name="Kosočtverec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3925" y="4308474"/>
                <a:ext cx="2493648" cy="792480"/>
              </a:xfrm>
              <a:prstGeom prst="diamond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Zaoblený obdélník 18"/>
          <p:cNvSpPr/>
          <p:nvPr/>
        </p:nvSpPr>
        <p:spPr>
          <a:xfrm>
            <a:off x="2661171" y="2154137"/>
            <a:ext cx="899160" cy="342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smtClean="0">
                <a:solidFill>
                  <a:schemeClr val="tx1"/>
                </a:solidFill>
              </a:rPr>
              <a:t>Start</a:t>
            </a:r>
            <a:endParaRPr lang="cs-CZ" dirty="0">
              <a:solidFill>
                <a:schemeClr val="tx1"/>
              </a:solidFill>
            </a:endParaRPr>
          </a:p>
        </p:txBody>
      </p:sp>
      <p:cxnSp>
        <p:nvCxnSpPr>
          <p:cNvPr id="20" name="Přímá spojnice se šipkou 19"/>
          <p:cNvCxnSpPr>
            <a:stCxn id="19" idx="2"/>
            <a:endCxn id="14" idx="0"/>
          </p:cNvCxnSpPr>
          <p:nvPr/>
        </p:nvCxnSpPr>
        <p:spPr>
          <a:xfrm>
            <a:off x="3110751" y="2497037"/>
            <a:ext cx="0" cy="226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Přímá spojnice se šipkou 20"/>
          <p:cNvCxnSpPr>
            <a:stCxn id="14" idx="2"/>
            <a:endCxn id="15" idx="0"/>
          </p:cNvCxnSpPr>
          <p:nvPr/>
        </p:nvCxnSpPr>
        <p:spPr>
          <a:xfrm>
            <a:off x="3110751" y="3229831"/>
            <a:ext cx="1" cy="285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Přímá spojnice se šipkou 21"/>
          <p:cNvCxnSpPr>
            <a:stCxn id="15" idx="2"/>
            <a:endCxn id="18" idx="0"/>
          </p:cNvCxnSpPr>
          <p:nvPr/>
        </p:nvCxnSpPr>
        <p:spPr>
          <a:xfrm flipH="1">
            <a:off x="3110749" y="4022311"/>
            <a:ext cx="3" cy="286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Pravoúhlá spojnice 22"/>
          <p:cNvCxnSpPr>
            <a:stCxn id="18" idx="2"/>
            <a:endCxn id="11" idx="0"/>
          </p:cNvCxnSpPr>
          <p:nvPr/>
        </p:nvCxnSpPr>
        <p:spPr>
          <a:xfrm rot="16200000" flipH="1">
            <a:off x="2943526" y="5268177"/>
            <a:ext cx="337622" cy="317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Přímá spojnice se šipkou 23"/>
          <p:cNvCxnSpPr>
            <a:stCxn id="18" idx="3"/>
          </p:cNvCxnSpPr>
          <p:nvPr/>
        </p:nvCxnSpPr>
        <p:spPr>
          <a:xfrm>
            <a:off x="4357573" y="4704714"/>
            <a:ext cx="562787" cy="5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Pravoúhlá spojnice 24"/>
          <p:cNvCxnSpPr>
            <a:stCxn id="11" idx="2"/>
            <a:endCxn id="12" idx="1"/>
          </p:cNvCxnSpPr>
          <p:nvPr/>
        </p:nvCxnSpPr>
        <p:spPr>
          <a:xfrm rot="5400000" flipH="1" flipV="1">
            <a:off x="4743295" y="2140130"/>
            <a:ext cx="2175579" cy="5434321"/>
          </a:xfrm>
          <a:prstGeom prst="bentConnector4">
            <a:avLst>
              <a:gd name="adj1" fmla="val -10508"/>
              <a:gd name="adj2" fmla="val 8730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Přímá spojnice se šipkou 26"/>
          <p:cNvCxnSpPr>
            <a:stCxn id="12" idx="2"/>
            <a:endCxn id="16" idx="0"/>
          </p:cNvCxnSpPr>
          <p:nvPr/>
        </p:nvCxnSpPr>
        <p:spPr>
          <a:xfrm flipH="1">
            <a:off x="9334058" y="3979164"/>
            <a:ext cx="1" cy="340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Přímá spojnice se šipkou 27"/>
          <p:cNvCxnSpPr>
            <a:stCxn id="16" idx="2"/>
            <a:endCxn id="17" idx="0"/>
          </p:cNvCxnSpPr>
          <p:nvPr/>
        </p:nvCxnSpPr>
        <p:spPr>
          <a:xfrm>
            <a:off x="9334059" y="5106645"/>
            <a:ext cx="0" cy="273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Pravoúhlá spojnice 28"/>
          <p:cNvCxnSpPr>
            <a:stCxn id="16" idx="3"/>
            <a:endCxn id="18" idx="1"/>
          </p:cNvCxnSpPr>
          <p:nvPr/>
        </p:nvCxnSpPr>
        <p:spPr>
          <a:xfrm flipH="1" flipV="1">
            <a:off x="1863925" y="4704714"/>
            <a:ext cx="8716958" cy="5691"/>
          </a:xfrm>
          <a:prstGeom prst="bentConnector5">
            <a:avLst>
              <a:gd name="adj1" fmla="val -2622"/>
              <a:gd name="adj2" fmla="val -28955351"/>
              <a:gd name="adj3" fmla="val 1026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ovéPole 29"/>
          <p:cNvSpPr txBox="1"/>
          <p:nvPr/>
        </p:nvSpPr>
        <p:spPr>
          <a:xfrm>
            <a:off x="4233691" y="4383820"/>
            <a:ext cx="49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No</a:t>
            </a:r>
            <a:endParaRPr lang="cs-CZ" dirty="0"/>
          </a:p>
        </p:txBody>
      </p:sp>
      <p:sp>
        <p:nvSpPr>
          <p:cNvPr id="31" name="TextovéPole 30"/>
          <p:cNvSpPr txBox="1"/>
          <p:nvPr/>
        </p:nvSpPr>
        <p:spPr>
          <a:xfrm>
            <a:off x="3113883" y="5084091"/>
            <a:ext cx="49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Yes</a:t>
            </a:r>
            <a:endParaRPr lang="cs-CZ" dirty="0"/>
          </a:p>
        </p:txBody>
      </p:sp>
      <p:sp>
        <p:nvSpPr>
          <p:cNvPr id="32" name="TextovéPole 31"/>
          <p:cNvSpPr txBox="1"/>
          <p:nvPr/>
        </p:nvSpPr>
        <p:spPr>
          <a:xfrm>
            <a:off x="9291082" y="5076971"/>
            <a:ext cx="49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Yes</a:t>
            </a:r>
            <a:endParaRPr lang="cs-CZ" dirty="0"/>
          </a:p>
        </p:txBody>
      </p:sp>
      <p:sp>
        <p:nvSpPr>
          <p:cNvPr id="33" name="TextovéPole 32"/>
          <p:cNvSpPr txBox="1"/>
          <p:nvPr/>
        </p:nvSpPr>
        <p:spPr>
          <a:xfrm>
            <a:off x="10333233" y="4349146"/>
            <a:ext cx="49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No</a:t>
            </a:r>
            <a:endParaRPr lang="cs-CZ" dirty="0"/>
          </a:p>
        </p:txBody>
      </p:sp>
      <p:cxnSp>
        <p:nvCxnSpPr>
          <p:cNvPr id="34" name="Přímá spojnice 33"/>
          <p:cNvCxnSpPr>
            <a:stCxn id="17" idx="2"/>
          </p:cNvCxnSpPr>
          <p:nvPr/>
        </p:nvCxnSpPr>
        <p:spPr>
          <a:xfrm>
            <a:off x="9334059" y="5824330"/>
            <a:ext cx="0" cy="532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Obdélník 34"/>
              <p:cNvSpPr/>
              <p:nvPr/>
            </p:nvSpPr>
            <p:spPr>
              <a:xfrm>
                <a:off x="4920360" y="4495051"/>
                <a:ext cx="939167" cy="41932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 smtClean="0">
                    <a:solidFill>
                      <a:schemeClr val="tx1"/>
                    </a:solidFill>
                  </a:rPr>
                  <a:t>Return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GB" sz="12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GB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5" name="Obdélník 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0360" y="4495051"/>
                <a:ext cx="939167" cy="419326"/>
              </a:xfrm>
              <a:prstGeom prst="rect">
                <a:avLst/>
              </a:prstGeom>
              <a:blipFill>
                <a:blip r:embed="rId10"/>
                <a:stretch>
                  <a:fillRect r="-641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Zaoblený obdélník 35"/>
          <p:cNvSpPr/>
          <p:nvPr/>
        </p:nvSpPr>
        <p:spPr>
          <a:xfrm>
            <a:off x="6402262" y="4538955"/>
            <a:ext cx="899160" cy="342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smtClean="0">
                <a:solidFill>
                  <a:schemeClr val="tx1"/>
                </a:solidFill>
              </a:rPr>
              <a:t>End</a:t>
            </a:r>
            <a:endParaRPr lang="cs-CZ" dirty="0">
              <a:solidFill>
                <a:schemeClr val="tx1"/>
              </a:solidFill>
            </a:endParaRPr>
          </a:p>
        </p:txBody>
      </p:sp>
      <p:cxnSp>
        <p:nvCxnSpPr>
          <p:cNvPr id="37" name="Přímá spojnice se šipkou 36"/>
          <p:cNvCxnSpPr>
            <a:stCxn id="35" idx="3"/>
            <a:endCxn id="36" idx="1"/>
          </p:cNvCxnSpPr>
          <p:nvPr/>
        </p:nvCxnSpPr>
        <p:spPr>
          <a:xfrm>
            <a:off x="5859527" y="4704714"/>
            <a:ext cx="542735" cy="5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ovéPole 39"/>
          <p:cNvSpPr txBox="1"/>
          <p:nvPr/>
        </p:nvSpPr>
        <p:spPr>
          <a:xfrm>
            <a:off x="4638966" y="2610182"/>
            <a:ext cx="605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Less number of the objective function evaluations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95686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482C90F-6696-C44A-BE8F-4464B8E64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496" y="1052514"/>
            <a:ext cx="11796416" cy="1059315"/>
          </a:xfrm>
        </p:spPr>
        <p:txBody>
          <a:bodyPr/>
          <a:lstStyle/>
          <a:p>
            <a:r>
              <a:rPr lang="en-US" sz="4400" dirty="0" smtClean="0">
                <a:solidFill>
                  <a:srgbClr val="00A499"/>
                </a:solidFill>
              </a:rPr>
              <a:t>Hill Climbing – More neighbors</a:t>
            </a:r>
            <a:r>
              <a:rPr lang="cs-CZ" sz="4400" dirty="0" smtClean="0">
                <a:solidFill>
                  <a:srgbClr val="00A499"/>
                </a:solidFill>
              </a:rPr>
              <a:t> (</a:t>
            </a:r>
            <a:r>
              <a:rPr lang="en-GB" sz="4400" dirty="0" smtClean="0">
                <a:solidFill>
                  <a:srgbClr val="00A499"/>
                </a:solidFill>
              </a:rPr>
              <a:t>minimization</a:t>
            </a:r>
            <a:r>
              <a:rPr lang="cs-CZ" sz="4400" dirty="0" smtClean="0">
                <a:solidFill>
                  <a:srgbClr val="00A499"/>
                </a:solidFill>
              </a:rPr>
              <a:t>)</a:t>
            </a:r>
            <a:endParaRPr lang="cs-CZ" dirty="0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3F6B53B-4E48-FF4E-806F-3FBF01950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B769B-EF35-6240-A2A8-465AEF330894}" type="datetime3">
              <a:rPr lang="cs-CZ" smtClean="0"/>
              <a:t>24/09/20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DC191474-E23C-1F4F-9D03-F4B4B0F38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text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7C5F280-15E6-E44F-A1A3-E3B092C3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A44BAA-1A06-B141-8215-9D88CF6A7203}" type="slidenum">
              <a:rPr lang="cs-CZ" smtClean="0"/>
              <a:t>8</a:t>
            </a:fld>
            <a:endParaRPr lang="cs-CZ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cs-CZ" altLang="cs-CZ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Obdélník 10"/>
              <p:cNvSpPr/>
              <p:nvPr/>
            </p:nvSpPr>
            <p:spPr>
              <a:xfrm>
                <a:off x="1863925" y="5438576"/>
                <a:ext cx="2499999" cy="50650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cs-CZ" sz="1200" dirty="0" smtClean="0">
                    <a:solidFill>
                      <a:schemeClr val="tx1"/>
                    </a:solidFill>
                  </a:rPr>
                  <a:t>Generate </a:t>
                </a:r>
                <a14:m>
                  <m:oMath xmlns:m="http://schemas.openxmlformats.org/officeDocument/2006/math">
                    <m:r>
                      <a:rPr lang="cs-CZ" sz="1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𝑁𝑃</m:t>
                    </m:r>
                  </m:oMath>
                </a14:m>
                <a:r>
                  <a:rPr lang="cs-CZ" sz="12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neighbors using normal distribution, where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</m:acc>
                    <m:r>
                      <a:rPr lang="en-US" sz="1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sz="1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US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1" name="Obdélník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3925" y="5438576"/>
                <a:ext cx="2499999" cy="506504"/>
              </a:xfrm>
              <a:prstGeom prst="rect">
                <a:avLst/>
              </a:prstGeom>
              <a:blipFill>
                <a:blip r:embed="rId3"/>
                <a:stretch>
                  <a:fillRect r="-728" b="-35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Obdélník 11"/>
          <p:cNvSpPr/>
          <p:nvPr/>
        </p:nvSpPr>
        <p:spPr>
          <a:xfrm>
            <a:off x="8548246" y="2723327"/>
            <a:ext cx="1571625" cy="419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smtClean="0">
                <a:solidFill>
                  <a:schemeClr val="tx1"/>
                </a:solidFill>
              </a:rPr>
              <a:t>Evaluate solutions</a:t>
            </a:r>
            <a:endParaRPr lang="en-GB" sz="12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Obdélník 12"/>
              <p:cNvSpPr/>
              <p:nvPr/>
            </p:nvSpPr>
            <p:spPr>
              <a:xfrm>
                <a:off x="8548246" y="3508197"/>
                <a:ext cx="1571625" cy="443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 smtClean="0">
                    <a:solidFill>
                      <a:schemeClr val="tx1"/>
                    </a:solidFill>
                  </a:rPr>
                  <a:t>Select best solution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GB" sz="12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GB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endParaRPr lang="en-GB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3" name="Obdélník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8246" y="3508197"/>
                <a:ext cx="1571625" cy="443736"/>
              </a:xfrm>
              <a:prstGeom prst="rect">
                <a:avLst/>
              </a:prstGeom>
              <a:blipFill>
                <a:blip r:embed="rId4"/>
                <a:stretch>
                  <a:fillRect r="-576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Obdélník 13"/>
              <p:cNvSpPr/>
              <p:nvPr/>
            </p:nvSpPr>
            <p:spPr>
              <a:xfrm>
                <a:off x="2324938" y="2723327"/>
                <a:ext cx="1571625" cy="50650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 smtClean="0">
                    <a:solidFill>
                      <a:schemeClr val="tx1"/>
                    </a:solidFill>
                  </a:rPr>
                  <a:t>Generate random solution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GB" sz="12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GB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endParaRPr lang="en-GB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4" name="Obdélník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4938" y="2723327"/>
                <a:ext cx="1571625" cy="506504"/>
              </a:xfrm>
              <a:prstGeom prst="rect">
                <a:avLst/>
              </a:prstGeom>
              <a:blipFill>
                <a:blip r:embed="rId5"/>
                <a:stretch>
                  <a:fillRect b="-3529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Obdélník 14"/>
              <p:cNvSpPr/>
              <p:nvPr/>
            </p:nvSpPr>
            <p:spPr>
              <a:xfrm>
                <a:off x="2324939" y="3515807"/>
                <a:ext cx="1571625" cy="506504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cs-CZ" sz="1200" dirty="0" smtClean="0">
                    <a:solidFill>
                      <a:schemeClr val="tx1"/>
                    </a:solidFill>
                  </a:rPr>
                  <a:t>Calculate </a:t>
                </a:r>
                <a14:m>
                  <m:oMath xmlns:m="http://schemas.openxmlformats.org/officeDocument/2006/math">
                    <m:r>
                      <a:rPr lang="cs-CZ" sz="1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cs-CZ" sz="1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cs-CZ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cs-CZ" sz="1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cs-CZ" sz="1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cs-CZ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cs-CZ" sz="12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5" name="Obdélník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24939" y="3515807"/>
                <a:ext cx="1571625" cy="506504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Kosočtverec 15"/>
              <p:cNvSpPr/>
              <p:nvPr/>
            </p:nvSpPr>
            <p:spPr>
              <a:xfrm>
                <a:off x="8087235" y="4314165"/>
                <a:ext cx="2493648" cy="79248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cs-CZ" sz="12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12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GB" sz="1200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sz="1200" b="0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GB" sz="12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</m:e>
                      </m:d>
                      <m:r>
                        <a:rPr lang="en-GB" sz="12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GB" sz="12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GB" sz="12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GB" sz="12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1200" b="0" i="1" dirty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GB" sz="12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6" name="Kosočtverec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7235" y="4314165"/>
                <a:ext cx="2493648" cy="792480"/>
              </a:xfrm>
              <a:prstGeom prst="diamond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7" name="Obdélník 16"/>
              <p:cNvSpPr/>
              <p:nvPr/>
            </p:nvSpPr>
            <p:spPr>
              <a:xfrm>
                <a:off x="8548246" y="5380594"/>
                <a:ext cx="1571625" cy="44373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cs-CZ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r>
                        <a:rPr lang="en-GB" sz="1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cs-CZ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cs-CZ" sz="120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cs-CZ" sz="1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cs-CZ" sz="1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</m:oMath>
                  </m:oMathPara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7" name="Obdélník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48246" y="5380594"/>
                <a:ext cx="1571625" cy="44373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Kosočtverec 17"/>
              <p:cNvSpPr/>
              <p:nvPr/>
            </p:nvSpPr>
            <p:spPr>
              <a:xfrm>
                <a:off x="1863925" y="4308474"/>
                <a:ext cx="2493648" cy="792480"/>
              </a:xfrm>
              <a:prstGeom prst="diamond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20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GB" sz="1200" b="0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𝑔</m:t>
                          </m:r>
                        </m:e>
                        <m:sub>
                          <m:r>
                            <a:rPr lang="en-GB" sz="1200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𝑚𝑎𝑥𝑖𝑚𝑎𝑙</m:t>
                          </m:r>
                        </m:sub>
                      </m:sSub>
                    </m:oMath>
                  </m:oMathPara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8" name="Kosočtverec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63925" y="4308474"/>
                <a:ext cx="2493648" cy="792480"/>
              </a:xfrm>
              <a:prstGeom prst="diamond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Zaoblený obdélník 18"/>
          <p:cNvSpPr/>
          <p:nvPr/>
        </p:nvSpPr>
        <p:spPr>
          <a:xfrm>
            <a:off x="2661171" y="2154137"/>
            <a:ext cx="899160" cy="342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smtClean="0">
                <a:solidFill>
                  <a:schemeClr val="tx1"/>
                </a:solidFill>
              </a:rPr>
              <a:t>Start</a:t>
            </a:r>
            <a:endParaRPr lang="cs-CZ" dirty="0">
              <a:solidFill>
                <a:schemeClr val="tx1"/>
              </a:solidFill>
            </a:endParaRPr>
          </a:p>
        </p:txBody>
      </p:sp>
      <p:cxnSp>
        <p:nvCxnSpPr>
          <p:cNvPr id="20" name="Přímá spojnice se šipkou 19"/>
          <p:cNvCxnSpPr>
            <a:stCxn id="19" idx="2"/>
            <a:endCxn id="14" idx="0"/>
          </p:cNvCxnSpPr>
          <p:nvPr/>
        </p:nvCxnSpPr>
        <p:spPr>
          <a:xfrm>
            <a:off x="3110751" y="2497037"/>
            <a:ext cx="0" cy="226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Přímá spojnice se šipkou 20"/>
          <p:cNvCxnSpPr>
            <a:stCxn id="14" idx="2"/>
            <a:endCxn id="15" idx="0"/>
          </p:cNvCxnSpPr>
          <p:nvPr/>
        </p:nvCxnSpPr>
        <p:spPr>
          <a:xfrm>
            <a:off x="3110751" y="3229831"/>
            <a:ext cx="1" cy="285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Přímá spojnice se šipkou 21"/>
          <p:cNvCxnSpPr>
            <a:stCxn id="15" idx="2"/>
            <a:endCxn id="18" idx="0"/>
          </p:cNvCxnSpPr>
          <p:nvPr/>
        </p:nvCxnSpPr>
        <p:spPr>
          <a:xfrm flipH="1">
            <a:off x="3110749" y="4022311"/>
            <a:ext cx="3" cy="286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Pravoúhlá spojnice 22"/>
          <p:cNvCxnSpPr>
            <a:stCxn id="18" idx="2"/>
            <a:endCxn id="11" idx="0"/>
          </p:cNvCxnSpPr>
          <p:nvPr/>
        </p:nvCxnSpPr>
        <p:spPr>
          <a:xfrm rot="16200000" flipH="1">
            <a:off x="2943526" y="5268177"/>
            <a:ext cx="337622" cy="317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Přímá spojnice se šipkou 23"/>
          <p:cNvCxnSpPr>
            <a:stCxn id="18" idx="3"/>
          </p:cNvCxnSpPr>
          <p:nvPr/>
        </p:nvCxnSpPr>
        <p:spPr>
          <a:xfrm>
            <a:off x="4357573" y="4704714"/>
            <a:ext cx="562787" cy="5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Pravoúhlá spojnice 24"/>
          <p:cNvCxnSpPr>
            <a:stCxn id="11" idx="2"/>
            <a:endCxn id="12" idx="1"/>
          </p:cNvCxnSpPr>
          <p:nvPr/>
        </p:nvCxnSpPr>
        <p:spPr>
          <a:xfrm rot="5400000" flipH="1" flipV="1">
            <a:off x="4325040" y="1721874"/>
            <a:ext cx="3012090" cy="5434321"/>
          </a:xfrm>
          <a:prstGeom prst="bentConnector4">
            <a:avLst>
              <a:gd name="adj1" fmla="val -7589"/>
              <a:gd name="adj2" fmla="val 8491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Přímá spojnice se šipkou 25"/>
          <p:cNvCxnSpPr>
            <a:stCxn id="12" idx="2"/>
            <a:endCxn id="13" idx="0"/>
          </p:cNvCxnSpPr>
          <p:nvPr/>
        </p:nvCxnSpPr>
        <p:spPr>
          <a:xfrm>
            <a:off x="9334059" y="3142653"/>
            <a:ext cx="0" cy="365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Přímá spojnice se šipkou 26"/>
          <p:cNvCxnSpPr>
            <a:stCxn id="13" idx="2"/>
            <a:endCxn id="16" idx="0"/>
          </p:cNvCxnSpPr>
          <p:nvPr/>
        </p:nvCxnSpPr>
        <p:spPr>
          <a:xfrm>
            <a:off x="9334059" y="3951933"/>
            <a:ext cx="0" cy="362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Přímá spojnice se šipkou 27"/>
          <p:cNvCxnSpPr>
            <a:stCxn id="16" idx="2"/>
            <a:endCxn id="17" idx="0"/>
          </p:cNvCxnSpPr>
          <p:nvPr/>
        </p:nvCxnSpPr>
        <p:spPr>
          <a:xfrm>
            <a:off x="9334059" y="5106645"/>
            <a:ext cx="0" cy="2739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Pravoúhlá spojnice 28"/>
          <p:cNvCxnSpPr>
            <a:stCxn id="16" idx="3"/>
            <a:endCxn id="18" idx="1"/>
          </p:cNvCxnSpPr>
          <p:nvPr/>
        </p:nvCxnSpPr>
        <p:spPr>
          <a:xfrm flipH="1" flipV="1">
            <a:off x="1863925" y="4704714"/>
            <a:ext cx="8716958" cy="5691"/>
          </a:xfrm>
          <a:prstGeom prst="bentConnector5">
            <a:avLst>
              <a:gd name="adj1" fmla="val -2622"/>
              <a:gd name="adj2" fmla="val -28955351"/>
              <a:gd name="adj3" fmla="val 10262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ovéPole 29"/>
          <p:cNvSpPr txBox="1"/>
          <p:nvPr/>
        </p:nvSpPr>
        <p:spPr>
          <a:xfrm>
            <a:off x="4233691" y="4383820"/>
            <a:ext cx="49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No</a:t>
            </a:r>
            <a:endParaRPr lang="cs-CZ" dirty="0"/>
          </a:p>
        </p:txBody>
      </p:sp>
      <p:sp>
        <p:nvSpPr>
          <p:cNvPr id="31" name="TextovéPole 30"/>
          <p:cNvSpPr txBox="1"/>
          <p:nvPr/>
        </p:nvSpPr>
        <p:spPr>
          <a:xfrm>
            <a:off x="3113883" y="5084091"/>
            <a:ext cx="49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Yes</a:t>
            </a:r>
            <a:endParaRPr lang="cs-CZ" dirty="0"/>
          </a:p>
        </p:txBody>
      </p:sp>
      <p:sp>
        <p:nvSpPr>
          <p:cNvPr id="32" name="TextovéPole 31"/>
          <p:cNvSpPr txBox="1"/>
          <p:nvPr/>
        </p:nvSpPr>
        <p:spPr>
          <a:xfrm>
            <a:off x="9291082" y="5076971"/>
            <a:ext cx="49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Yes</a:t>
            </a:r>
            <a:endParaRPr lang="cs-CZ" dirty="0"/>
          </a:p>
        </p:txBody>
      </p:sp>
      <p:sp>
        <p:nvSpPr>
          <p:cNvPr id="33" name="TextovéPole 32"/>
          <p:cNvSpPr txBox="1"/>
          <p:nvPr/>
        </p:nvSpPr>
        <p:spPr>
          <a:xfrm>
            <a:off x="10333233" y="4349146"/>
            <a:ext cx="49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No</a:t>
            </a:r>
            <a:endParaRPr lang="cs-CZ" dirty="0"/>
          </a:p>
        </p:txBody>
      </p:sp>
      <p:cxnSp>
        <p:nvCxnSpPr>
          <p:cNvPr id="34" name="Přímá spojnice 33"/>
          <p:cNvCxnSpPr>
            <a:stCxn id="17" idx="2"/>
          </p:cNvCxnSpPr>
          <p:nvPr/>
        </p:nvCxnSpPr>
        <p:spPr>
          <a:xfrm>
            <a:off x="9334059" y="5824330"/>
            <a:ext cx="0" cy="532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Obdélník 34"/>
              <p:cNvSpPr/>
              <p:nvPr/>
            </p:nvSpPr>
            <p:spPr>
              <a:xfrm>
                <a:off x="4920360" y="4495051"/>
                <a:ext cx="939167" cy="41932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 smtClean="0">
                    <a:solidFill>
                      <a:schemeClr val="tx1"/>
                    </a:solidFill>
                  </a:rPr>
                  <a:t>Return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GB" sz="12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2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GB" sz="1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</m:oMath>
                </a14:m>
                <a:endParaRPr lang="cs-CZ" sz="12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5" name="Obdélník 3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20360" y="4495051"/>
                <a:ext cx="939167" cy="419326"/>
              </a:xfrm>
              <a:prstGeom prst="rect">
                <a:avLst/>
              </a:prstGeom>
              <a:blipFill>
                <a:blip r:embed="rId10"/>
                <a:stretch>
                  <a:fillRect r="-641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cs-C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Zaoblený obdélník 35"/>
          <p:cNvSpPr/>
          <p:nvPr/>
        </p:nvSpPr>
        <p:spPr>
          <a:xfrm>
            <a:off x="6402262" y="4538955"/>
            <a:ext cx="899160" cy="3429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 smtClean="0">
                <a:solidFill>
                  <a:schemeClr val="tx1"/>
                </a:solidFill>
              </a:rPr>
              <a:t>End</a:t>
            </a:r>
            <a:endParaRPr lang="cs-CZ" dirty="0">
              <a:solidFill>
                <a:schemeClr val="tx1"/>
              </a:solidFill>
            </a:endParaRPr>
          </a:p>
        </p:txBody>
      </p:sp>
      <p:cxnSp>
        <p:nvCxnSpPr>
          <p:cNvPr id="37" name="Přímá spojnice se šipkou 36"/>
          <p:cNvCxnSpPr>
            <a:stCxn id="35" idx="3"/>
            <a:endCxn id="36" idx="1"/>
          </p:cNvCxnSpPr>
          <p:nvPr/>
        </p:nvCxnSpPr>
        <p:spPr>
          <a:xfrm>
            <a:off x="5859527" y="4704714"/>
            <a:ext cx="542735" cy="5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325265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50 FEI EN version" id="{3D62ECB5-0DD6-FA40-806F-878B68FCDE5D}" vid="{B9B6A61E-0F9B-2E40-B772-69F0F0447E4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450 FEI EN version" id="{3D62ECB5-0DD6-FA40-806F-878B68FCDE5D}" vid="{67DD9339-61A0-9242-BAD7-819822963DFB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Games and AI</Template>
  <TotalTime>1565</TotalTime>
  <Words>809</Words>
  <Application>Microsoft Office PowerPoint</Application>
  <PresentationFormat>Širokoúhlá obrazovka</PresentationFormat>
  <Paragraphs>193</Paragraphs>
  <Slides>15</Slides>
  <Notes>15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Courier New</vt:lpstr>
      <vt:lpstr>Motiv Office</vt:lpstr>
      <vt:lpstr>Custom Design</vt:lpstr>
      <vt:lpstr>Prezentace aplikace PowerPoint</vt:lpstr>
      <vt:lpstr>Biologically inspired algorithms Exercise 2</vt:lpstr>
      <vt:lpstr>Content</vt:lpstr>
      <vt:lpstr>Solution &amp; Individual</vt:lpstr>
      <vt:lpstr>Solution &amp; Individual</vt:lpstr>
      <vt:lpstr>Local Search Algorithms</vt:lpstr>
      <vt:lpstr>Hill Climbing</vt:lpstr>
      <vt:lpstr>Hill Climbing – Single neighbor (minimization)</vt:lpstr>
      <vt:lpstr>Hill Climbing – More neighbors (minimization)</vt:lpstr>
      <vt:lpstr>Hill Climbing – Behavior</vt:lpstr>
      <vt:lpstr>Hill Climbing – Behavior – 2 dimensions</vt:lpstr>
      <vt:lpstr>Hill Climbing – Behavior – 20 dimensions</vt:lpstr>
      <vt:lpstr>Tabu Search</vt:lpstr>
      <vt:lpstr>Task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Uživatel systému Windows</dc:creator>
  <cp:lastModifiedBy>Uživatel systému Windows</cp:lastModifiedBy>
  <cp:revision>111</cp:revision>
  <dcterms:created xsi:type="dcterms:W3CDTF">2020-09-24T07:05:11Z</dcterms:created>
  <dcterms:modified xsi:type="dcterms:W3CDTF">2020-09-25T09:21:34Z</dcterms:modified>
</cp:coreProperties>
</file>

<file path=docProps/thumbnail.jpeg>
</file>